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8" r:id="rId3"/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Oswald Regular"/>
      <p:regular r:id="rId30"/>
      <p:bold r:id="rId31"/>
    </p:embeddedFont>
    <p:embeddedFont>
      <p:font typeface="Proxima Nova"/>
      <p:regular r:id="rId32"/>
      <p:bold r:id="rId33"/>
      <p:italic r:id="rId34"/>
      <p:boldItalic r:id="rId35"/>
    </p:embeddedFont>
    <p:embeddedFont>
      <p:font typeface="Fira Sans Extra Condensed Medium"/>
      <p:regular r:id="rId36"/>
      <p:bold r:id="rId37"/>
      <p:italic r:id="rId38"/>
      <p:boldItalic r:id="rId39"/>
    </p:embeddedFont>
    <p:embeddedFont>
      <p:font typeface="Arvo"/>
      <p:regular r:id="rId40"/>
      <p:bold r:id="rId41"/>
      <p:italic r:id="rId42"/>
      <p:boldItalic r:id="rId43"/>
    </p:embeddedFont>
    <p:embeddedFont>
      <p:font typeface="Didact Gothic"/>
      <p:regular r:id="rId44"/>
    </p:embeddedFont>
    <p:embeddedFont>
      <p:font typeface="Proxima Nova Semibold"/>
      <p:regular r:id="rId45"/>
      <p:bold r:id="rId46"/>
      <p:boldItalic r:id="rId47"/>
    </p:embeddedFont>
    <p:embeddedFont>
      <p:font typeface="Oswald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vo-regular.fntdata"/><Relationship Id="rId42" Type="http://schemas.openxmlformats.org/officeDocument/2006/relationships/font" Target="fonts/Arvo-italic.fntdata"/><Relationship Id="rId41" Type="http://schemas.openxmlformats.org/officeDocument/2006/relationships/font" Target="fonts/Arvo-bold.fntdata"/><Relationship Id="rId44" Type="http://schemas.openxmlformats.org/officeDocument/2006/relationships/font" Target="fonts/DidactGothic-regular.fntdata"/><Relationship Id="rId43" Type="http://schemas.openxmlformats.org/officeDocument/2006/relationships/font" Target="fonts/Arvo-boldItalic.fntdata"/><Relationship Id="rId46" Type="http://schemas.openxmlformats.org/officeDocument/2006/relationships/font" Target="fonts/ProximaNovaSemibold-bold.fntdata"/><Relationship Id="rId45" Type="http://schemas.openxmlformats.org/officeDocument/2006/relationships/font" Target="fonts/ProximaNovaSemibo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Oswald-regular.fntdata"/><Relationship Id="rId47" Type="http://schemas.openxmlformats.org/officeDocument/2006/relationships/font" Target="fonts/ProximaNovaSemibold-boldItalic.fntdata"/><Relationship Id="rId49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swaldRegular-bold.fntdata"/><Relationship Id="rId30" Type="http://schemas.openxmlformats.org/officeDocument/2006/relationships/font" Target="fonts/OswaldRegular-regular.fntdata"/><Relationship Id="rId33" Type="http://schemas.openxmlformats.org/officeDocument/2006/relationships/font" Target="fonts/ProximaNova-bold.fntdata"/><Relationship Id="rId32" Type="http://schemas.openxmlformats.org/officeDocument/2006/relationships/font" Target="fonts/ProximaNova-regular.fntdata"/><Relationship Id="rId35" Type="http://schemas.openxmlformats.org/officeDocument/2006/relationships/font" Target="fonts/ProximaNova-boldItalic.fntdata"/><Relationship Id="rId34" Type="http://schemas.openxmlformats.org/officeDocument/2006/relationships/font" Target="fonts/ProximaNova-italic.fntdata"/><Relationship Id="rId37" Type="http://schemas.openxmlformats.org/officeDocument/2006/relationships/font" Target="fonts/FiraSansExtraCondensedMedium-bold.fntdata"/><Relationship Id="rId36" Type="http://schemas.openxmlformats.org/officeDocument/2006/relationships/font" Target="fonts/FiraSansExtraCondensedMedium-regular.fntdata"/><Relationship Id="rId39" Type="http://schemas.openxmlformats.org/officeDocument/2006/relationships/font" Target="fonts/FiraSansExtraCondensedMedium-boldItalic.fntdata"/><Relationship Id="rId38" Type="http://schemas.openxmlformats.org/officeDocument/2006/relationships/font" Target="fonts/FiraSansExtraCondensedMedium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88c45e4ef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88c45e4ef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88c45e4ef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88c45e4ef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7b68ffdf2_2_8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7b68ffdf2_2_8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8c10e028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8c10e028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88fe0404e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88fe0404e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88c10e028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88c10e028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88f8130ef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88f8130ef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88c10e028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88c10e028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88f8130ef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88f8130ef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88fe0404e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88fe0404e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7b68ffdf2_2_8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7b68ffdf2_2_8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a15755a3a_1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a15755a3a_1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88c10e028d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88c10e028d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88f8130ef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88f8130ef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88f8130ef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88f8130ef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7c365f9a0_1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7c365f9a0_1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a15755a3a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a15755a3a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8fe0404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88fe0404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8c45e4ef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8c45e4ef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7c365f9a0_1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7c365f9a0_1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7c365f9a0_1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57c365f9a0_1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7b68ffdf2_2_8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7b68ffdf2_2_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88c45e4ef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88c45e4ef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OPENING 1">
  <p:cSld name="TITLE_2">
    <p:bg>
      <p:bgPr>
        <a:solidFill>
          <a:srgbClr val="F3F3F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" y="-18300"/>
            <a:ext cx="9144000" cy="5180100"/>
          </a:xfrm>
          <a:prstGeom prst="rect">
            <a:avLst/>
          </a:prstGeom>
          <a:solidFill>
            <a:srgbClr val="434343">
              <a:alpha val="2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291662" y="3555875"/>
            <a:ext cx="2810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1291662" y="1545450"/>
            <a:ext cx="38175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6000"/>
              <a:buFont typeface="Oswald Regular"/>
              <a:buNone/>
              <a:defRPr sz="60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6000"/>
              <a:buFont typeface="Oswald Regular"/>
              <a:buNone/>
              <a:defRPr sz="60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6000"/>
              <a:buFont typeface="Oswald Regular"/>
              <a:buNone/>
              <a:defRPr sz="60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6000"/>
              <a:buFont typeface="Oswald Regular"/>
              <a:buNone/>
              <a:defRPr sz="60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6000"/>
              <a:buFont typeface="Oswald Regular"/>
              <a:buNone/>
              <a:defRPr sz="60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6000"/>
              <a:buFont typeface="Oswald Regular"/>
              <a:buNone/>
              <a:defRPr sz="60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6000"/>
              <a:buFont typeface="Oswald Regular"/>
              <a:buNone/>
              <a:defRPr sz="60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6000"/>
              <a:buFont typeface="Oswald Regular"/>
              <a:buNone/>
              <a:defRPr sz="60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6000"/>
              <a:buFont typeface="Oswald Regular"/>
              <a:buNone/>
              <a:defRPr sz="60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TITLE_1_1_1_1">
    <p:bg>
      <p:bgPr>
        <a:solidFill>
          <a:srgbClr val="F3F3F3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 txBox="1"/>
          <p:nvPr>
            <p:ph type="ctrTitle"/>
          </p:nvPr>
        </p:nvSpPr>
        <p:spPr>
          <a:xfrm>
            <a:off x="426375" y="854863"/>
            <a:ext cx="2805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88" name="Google Shape;88;p11"/>
          <p:cNvSpPr txBox="1"/>
          <p:nvPr>
            <p:ph idx="1" type="subTitle"/>
          </p:nvPr>
        </p:nvSpPr>
        <p:spPr>
          <a:xfrm>
            <a:off x="1272675" y="1352275"/>
            <a:ext cx="195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89" name="Google Shape;89;p11"/>
          <p:cNvSpPr txBox="1"/>
          <p:nvPr>
            <p:ph idx="2" type="ctrTitle"/>
          </p:nvPr>
        </p:nvSpPr>
        <p:spPr>
          <a:xfrm>
            <a:off x="5879939" y="3102263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90" name="Google Shape;90;p11"/>
          <p:cNvSpPr txBox="1"/>
          <p:nvPr>
            <p:ph idx="3" type="subTitle"/>
          </p:nvPr>
        </p:nvSpPr>
        <p:spPr>
          <a:xfrm>
            <a:off x="5879939" y="3599688"/>
            <a:ext cx="195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91" name="Google Shape;91;p11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1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3" name="Google Shape;93;p11"/>
          <p:cNvSpPr txBox="1"/>
          <p:nvPr>
            <p:ph idx="4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TITLE_1_1_1_1_2">
    <p:bg>
      <p:bgPr>
        <a:solidFill>
          <a:srgbClr val="F3F3F3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/>
          <p:nvPr/>
        </p:nvSpPr>
        <p:spPr>
          <a:xfrm rot="-5400000">
            <a:off x="2000300" y="288000"/>
            <a:ext cx="5143500" cy="45675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C1130"/>
              </a:solidFill>
            </a:endParaRPr>
          </a:p>
        </p:txBody>
      </p:sp>
      <p:sp>
        <p:nvSpPr>
          <p:cNvPr id="96" name="Google Shape;96;p12"/>
          <p:cNvSpPr txBox="1"/>
          <p:nvPr>
            <p:ph idx="1" type="subTitle"/>
          </p:nvPr>
        </p:nvSpPr>
        <p:spPr>
          <a:xfrm>
            <a:off x="2391825" y="1005350"/>
            <a:ext cx="4358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97" name="Google Shape;97;p12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2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9" name="Google Shape;99;p12"/>
          <p:cNvSpPr txBox="1"/>
          <p:nvPr>
            <p:ph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TITLE_1_1_1_1_1_1">
    <p:bg>
      <p:bgPr>
        <a:solidFill>
          <a:srgbClr val="F3F3F3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/>
          <p:nvPr/>
        </p:nvSpPr>
        <p:spPr>
          <a:xfrm rot="-5400000">
            <a:off x="-1145448" y="1953300"/>
            <a:ext cx="5143500" cy="1236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C1130"/>
              </a:solidFill>
            </a:endParaRPr>
          </a:p>
        </p:txBody>
      </p:sp>
      <p:sp>
        <p:nvSpPr>
          <p:cNvPr id="102" name="Google Shape;102;p13"/>
          <p:cNvSpPr/>
          <p:nvPr/>
        </p:nvSpPr>
        <p:spPr>
          <a:xfrm rot="-5400000">
            <a:off x="84425" y="1953300"/>
            <a:ext cx="5143500" cy="12369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C1130"/>
              </a:solidFill>
            </a:endParaRPr>
          </a:p>
        </p:txBody>
      </p:sp>
      <p:sp>
        <p:nvSpPr>
          <p:cNvPr id="103" name="Google Shape;103;p13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3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05" name="Google Shape;105;p13"/>
          <p:cNvSpPr txBox="1"/>
          <p:nvPr>
            <p:ph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106" name="Google Shape;106;p13"/>
          <p:cNvSpPr txBox="1"/>
          <p:nvPr>
            <p:ph idx="2" type="ctrTitle"/>
          </p:nvPr>
        </p:nvSpPr>
        <p:spPr>
          <a:xfrm>
            <a:off x="4301200" y="1306250"/>
            <a:ext cx="1607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SIGN ">
  <p:cSld name="TITLE_1_1_1_1_1_1_2">
    <p:bg>
      <p:bgPr>
        <a:solidFill>
          <a:srgbClr val="F3F3F3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66269"/>
              </a:solidFill>
            </a:endParaRPr>
          </a:p>
        </p:txBody>
      </p:sp>
      <p:sp>
        <p:nvSpPr>
          <p:cNvPr id="109" name="Google Shape;109;p14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10" name="Google Shape;110;p14"/>
          <p:cNvSpPr txBox="1"/>
          <p:nvPr>
            <p:ph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TITLE_1_1_1_1_1_1_2_2">
    <p:bg>
      <p:bgPr>
        <a:solidFill>
          <a:srgbClr val="F3F3F3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type="ctrTitle"/>
          </p:nvPr>
        </p:nvSpPr>
        <p:spPr>
          <a:xfrm>
            <a:off x="1007650" y="790500"/>
            <a:ext cx="71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3000"/>
              <a:buNone/>
              <a:defRPr sz="30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113" name="Google Shape;113;p15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15" name="Google Shape;115;p15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 + DESIGN">
  <p:cSld name="TITLE_1_1_1_1_1_1_2_1">
    <p:bg>
      <p:bgPr>
        <a:solidFill>
          <a:srgbClr val="F3F3F3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idx="1" type="subTitle"/>
          </p:nvPr>
        </p:nvSpPr>
        <p:spPr>
          <a:xfrm>
            <a:off x="2180388" y="3672598"/>
            <a:ext cx="4781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118" name="Google Shape;118;p16"/>
          <p:cNvSpPr txBox="1"/>
          <p:nvPr>
            <p:ph type="ctrTitle"/>
          </p:nvPr>
        </p:nvSpPr>
        <p:spPr>
          <a:xfrm>
            <a:off x="1007650" y="790500"/>
            <a:ext cx="71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3000"/>
              <a:buNone/>
              <a:defRPr sz="30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119" name="Google Shape;119;p16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21" name="Google Shape;121;p16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 2">
  <p:cSld name="TITLE_1_1_1_1_1_1_1">
    <p:bg>
      <p:bgPr>
        <a:solidFill>
          <a:srgbClr val="F3F3F3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25" name="Google Shape;125;p17"/>
          <p:cNvSpPr txBox="1"/>
          <p:nvPr>
            <p:ph type="ctrTitle"/>
          </p:nvPr>
        </p:nvSpPr>
        <p:spPr>
          <a:xfrm>
            <a:off x="4758000" y="2045025"/>
            <a:ext cx="278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126" name="Google Shape;126;p17"/>
          <p:cNvSpPr txBox="1"/>
          <p:nvPr>
            <p:ph idx="1" type="subTitle"/>
          </p:nvPr>
        </p:nvSpPr>
        <p:spPr>
          <a:xfrm>
            <a:off x="4758000" y="2438625"/>
            <a:ext cx="2148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127" name="Google Shape;127;p17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 3">
  <p:cSld name="TITLE_1_1_1_1_1_1_1_1">
    <p:bg>
      <p:bgPr>
        <a:solidFill>
          <a:srgbClr val="F3F3F3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31" name="Google Shape;131;p18"/>
          <p:cNvSpPr txBox="1"/>
          <p:nvPr>
            <p:ph type="ctrTitle"/>
          </p:nvPr>
        </p:nvSpPr>
        <p:spPr>
          <a:xfrm>
            <a:off x="4758000" y="2045025"/>
            <a:ext cx="278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132" name="Google Shape;132;p18"/>
          <p:cNvSpPr txBox="1"/>
          <p:nvPr>
            <p:ph idx="1" type="subTitle"/>
          </p:nvPr>
        </p:nvSpPr>
        <p:spPr>
          <a:xfrm>
            <a:off x="4758000" y="2438625"/>
            <a:ext cx="2148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133" name="Google Shape;133;p18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 4">
  <p:cSld name="CUSTOM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9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37" name="Google Shape;137;p19"/>
          <p:cNvSpPr txBox="1"/>
          <p:nvPr>
            <p:ph idx="1" type="subTitle"/>
          </p:nvPr>
        </p:nvSpPr>
        <p:spPr>
          <a:xfrm>
            <a:off x="3978050" y="2438625"/>
            <a:ext cx="3097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138" name="Google Shape;138;p19"/>
          <p:cNvSpPr txBox="1"/>
          <p:nvPr>
            <p:ph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>
  <p:cSld name="CUSTOM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">
  <p:cSld name="TITLE_1">
    <p:bg>
      <p:bgPr>
        <a:solidFill>
          <a:srgbClr val="F3F3F3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flipH="1">
            <a:off x="-51" y="-12425"/>
            <a:ext cx="9144000" cy="5193600"/>
          </a:xfrm>
          <a:prstGeom prst="rect">
            <a:avLst/>
          </a:prstGeom>
          <a:solidFill>
            <a:srgbClr val="434343">
              <a:alpha val="2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 flipH="1" rot="5400000">
            <a:off x="3940325" y="2001166"/>
            <a:ext cx="5193600" cy="11664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1695721" y="2156486"/>
            <a:ext cx="393600" cy="393600"/>
          </a:xfrm>
          <a:prstGeom prst="rect">
            <a:avLst/>
          </a:prstGeom>
          <a:solidFill>
            <a:srgbClr val="E6B6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" name="Google Shape;17;p3"/>
          <p:cNvSpPr txBox="1"/>
          <p:nvPr>
            <p:ph type="ctrTitle"/>
          </p:nvPr>
        </p:nvSpPr>
        <p:spPr>
          <a:xfrm>
            <a:off x="2089339" y="2129589"/>
            <a:ext cx="182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805744" y="1595630"/>
            <a:ext cx="1123200" cy="900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>
            <a:off x="1695721" y="2926761"/>
            <a:ext cx="393600" cy="393600"/>
          </a:xfrm>
          <a:prstGeom prst="rect">
            <a:avLst/>
          </a:prstGeom>
          <a:solidFill>
            <a:srgbClr val="E6B6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" name="Google Shape;20;p3"/>
          <p:cNvSpPr txBox="1"/>
          <p:nvPr>
            <p:ph idx="3" type="ctrTitle"/>
          </p:nvPr>
        </p:nvSpPr>
        <p:spPr>
          <a:xfrm>
            <a:off x="2097458" y="2787438"/>
            <a:ext cx="1828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hasCustomPrompt="1" idx="4" type="title"/>
          </p:nvPr>
        </p:nvSpPr>
        <p:spPr>
          <a:xfrm>
            <a:off x="805744" y="2365905"/>
            <a:ext cx="1123200" cy="900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/>
          <p:nvPr/>
        </p:nvSpPr>
        <p:spPr>
          <a:xfrm>
            <a:off x="4689046" y="2156486"/>
            <a:ext cx="393600" cy="393600"/>
          </a:xfrm>
          <a:prstGeom prst="rect">
            <a:avLst/>
          </a:prstGeom>
          <a:solidFill>
            <a:srgbClr val="E6B6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" name="Google Shape;23;p3"/>
          <p:cNvSpPr txBox="1"/>
          <p:nvPr>
            <p:ph idx="5" type="ctrTitle"/>
          </p:nvPr>
        </p:nvSpPr>
        <p:spPr>
          <a:xfrm>
            <a:off x="5082664" y="2129589"/>
            <a:ext cx="182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6" type="title"/>
          </p:nvPr>
        </p:nvSpPr>
        <p:spPr>
          <a:xfrm>
            <a:off x="3799069" y="1595630"/>
            <a:ext cx="1123200" cy="900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/>
          <p:nvPr/>
        </p:nvSpPr>
        <p:spPr>
          <a:xfrm>
            <a:off x="4689046" y="2926761"/>
            <a:ext cx="393600" cy="393600"/>
          </a:xfrm>
          <a:prstGeom prst="rect">
            <a:avLst/>
          </a:prstGeom>
          <a:solidFill>
            <a:srgbClr val="E6B6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" name="Google Shape;26;p3"/>
          <p:cNvSpPr txBox="1"/>
          <p:nvPr>
            <p:ph idx="7" type="ctrTitle"/>
          </p:nvPr>
        </p:nvSpPr>
        <p:spPr>
          <a:xfrm>
            <a:off x="5090783" y="2787438"/>
            <a:ext cx="1828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hasCustomPrompt="1" idx="8" type="title"/>
          </p:nvPr>
        </p:nvSpPr>
        <p:spPr>
          <a:xfrm>
            <a:off x="3799069" y="2365905"/>
            <a:ext cx="1123200" cy="900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">
  <p:cSld name="TITLE_1_1">
    <p:bg>
      <p:bgPr>
        <a:solidFill>
          <a:srgbClr val="F3F3F3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idx="1" type="subTitle"/>
          </p:nvPr>
        </p:nvSpPr>
        <p:spPr>
          <a:xfrm flipH="1">
            <a:off x="2412425" y="1398150"/>
            <a:ext cx="4319100" cy="137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2" name="Google Shape;32;p4"/>
          <p:cNvSpPr txBox="1"/>
          <p:nvPr>
            <p:ph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381">
          <p15:clr>
            <a:srgbClr val="FA7B17"/>
          </p15:clr>
        </p15:guide>
        <p15:guide id="2" orient="horz" pos="1448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_1">
    <p:bg>
      <p:bgPr>
        <a:solidFill>
          <a:srgbClr val="F3F3F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ctrTitle"/>
          </p:nvPr>
        </p:nvSpPr>
        <p:spPr>
          <a:xfrm>
            <a:off x="3541876" y="3580225"/>
            <a:ext cx="2875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400"/>
              <a:buNone/>
              <a:defRPr sz="1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2515950" y="3209275"/>
            <a:ext cx="411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6626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36" name="Google Shape;36;p5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66269"/>
              </a:solidFill>
            </a:endParaRPr>
          </a:p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8" name="Google Shape;38;p5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 ">
  <p:cSld name="TITLE_1_1_1_2">
    <p:bg>
      <p:bgPr>
        <a:solidFill>
          <a:srgbClr val="F3F3F3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ctrTitle"/>
          </p:nvPr>
        </p:nvSpPr>
        <p:spPr>
          <a:xfrm>
            <a:off x="5185650" y="1882850"/>
            <a:ext cx="2660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3000"/>
              <a:buNone/>
              <a:defRPr sz="3000">
                <a:solidFill>
                  <a:srgbClr val="466269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" type="subTitle"/>
          </p:nvPr>
        </p:nvSpPr>
        <p:spPr>
          <a:xfrm>
            <a:off x="3982673" y="2539125"/>
            <a:ext cx="386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42" name="Google Shape;42;p6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grpSp>
        <p:nvGrpSpPr>
          <p:cNvPr id="44" name="Google Shape;44;p6"/>
          <p:cNvGrpSpPr/>
          <p:nvPr/>
        </p:nvGrpSpPr>
        <p:grpSpPr>
          <a:xfrm>
            <a:off x="2037725" y="-27925"/>
            <a:ext cx="1419397" cy="5193600"/>
            <a:chOff x="2037725" y="-27925"/>
            <a:chExt cx="1419397" cy="5193600"/>
          </a:xfrm>
        </p:grpSpPr>
        <p:sp>
          <p:nvSpPr>
            <p:cNvPr id="45" name="Google Shape;45;p6"/>
            <p:cNvSpPr/>
            <p:nvPr/>
          </p:nvSpPr>
          <p:spPr>
            <a:xfrm rot="-5400000">
              <a:off x="24125" y="1985675"/>
              <a:ext cx="5193600" cy="1166400"/>
            </a:xfrm>
            <a:prstGeom prst="rect">
              <a:avLst/>
            </a:prstGeom>
            <a:solidFill>
              <a:srgbClr val="4662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6"/>
            <p:cNvSpPr/>
            <p:nvPr/>
          </p:nvSpPr>
          <p:spPr>
            <a:xfrm rot="5400000">
              <a:off x="3098722" y="2438200"/>
              <a:ext cx="449700" cy="267100"/>
            </a:xfrm>
            <a:prstGeom prst="flowChartExtract">
              <a:avLst/>
            </a:prstGeom>
            <a:solidFill>
              <a:srgbClr val="4662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6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TITLE_1_1_1_2_1">
    <p:bg>
      <p:bgPr>
        <a:solidFill>
          <a:srgbClr val="F3F3F3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ctrTitle"/>
          </p:nvPr>
        </p:nvSpPr>
        <p:spPr>
          <a:xfrm>
            <a:off x="4943814" y="1202875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" type="subTitle"/>
          </p:nvPr>
        </p:nvSpPr>
        <p:spPr>
          <a:xfrm>
            <a:off x="4943826" y="1645175"/>
            <a:ext cx="222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2" type="ctrTitle"/>
          </p:nvPr>
        </p:nvSpPr>
        <p:spPr>
          <a:xfrm>
            <a:off x="4943814" y="3188700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3" type="subTitle"/>
          </p:nvPr>
        </p:nvSpPr>
        <p:spPr>
          <a:xfrm>
            <a:off x="4943826" y="3631000"/>
            <a:ext cx="222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53" name="Google Shape;53;p7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55" name="Google Shape;55;p7"/>
          <p:cNvSpPr txBox="1"/>
          <p:nvPr>
            <p:ph idx="4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5" type="ctrTitle"/>
          </p:nvPr>
        </p:nvSpPr>
        <p:spPr>
          <a:xfrm>
            <a:off x="1733277" y="1202875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57" name="Google Shape;57;p7"/>
          <p:cNvSpPr txBox="1"/>
          <p:nvPr>
            <p:ph idx="6" type="subTitle"/>
          </p:nvPr>
        </p:nvSpPr>
        <p:spPr>
          <a:xfrm>
            <a:off x="1733288" y="1645175"/>
            <a:ext cx="222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58" name="Google Shape;58;p7"/>
          <p:cNvSpPr txBox="1"/>
          <p:nvPr>
            <p:ph idx="7" type="ctrTitle"/>
          </p:nvPr>
        </p:nvSpPr>
        <p:spPr>
          <a:xfrm>
            <a:off x="1733277" y="3188700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600"/>
              <a:buNone/>
              <a:defRPr sz="16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59" name="Google Shape;59;p7"/>
          <p:cNvSpPr txBox="1"/>
          <p:nvPr>
            <p:ph idx="8" type="subTitle"/>
          </p:nvPr>
        </p:nvSpPr>
        <p:spPr>
          <a:xfrm>
            <a:off x="1733287" y="3631000"/>
            <a:ext cx="2229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 + TEXT ">
  <p:cSld name="TITLE_1_1_1_1_1_2">
    <p:bg>
      <p:bgPr>
        <a:solidFill>
          <a:srgbClr val="F3F3F3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/>
          <p:nvPr/>
        </p:nvSpPr>
        <p:spPr>
          <a:xfrm>
            <a:off x="0" y="0"/>
            <a:ext cx="8835000" cy="5143500"/>
          </a:xfrm>
          <a:prstGeom prst="rect">
            <a:avLst/>
          </a:prstGeom>
          <a:solidFill>
            <a:srgbClr val="434343">
              <a:alpha val="2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8"/>
          <p:cNvSpPr/>
          <p:nvPr/>
        </p:nvSpPr>
        <p:spPr>
          <a:xfrm rot="-5400000">
            <a:off x="2850450" y="194663"/>
            <a:ext cx="3443100" cy="48249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C1130"/>
              </a:solidFill>
            </a:endParaRPr>
          </a:p>
        </p:txBody>
      </p:sp>
      <p:sp>
        <p:nvSpPr>
          <p:cNvPr id="63" name="Google Shape;63;p8"/>
          <p:cNvSpPr txBox="1"/>
          <p:nvPr>
            <p:ph idx="1" type="subTitle"/>
          </p:nvPr>
        </p:nvSpPr>
        <p:spPr>
          <a:xfrm>
            <a:off x="2389050" y="1665438"/>
            <a:ext cx="4365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64" name="Google Shape;64;p8"/>
          <p:cNvSpPr txBox="1"/>
          <p:nvPr>
            <p:ph idx="2" type="subTitle"/>
          </p:nvPr>
        </p:nvSpPr>
        <p:spPr>
          <a:xfrm>
            <a:off x="2389050" y="2660038"/>
            <a:ext cx="4365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3" type="subTitle"/>
          </p:nvPr>
        </p:nvSpPr>
        <p:spPr>
          <a:xfrm>
            <a:off x="2389050" y="3654638"/>
            <a:ext cx="4365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66" name="Google Shape;66;p8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68" name="Google Shape;68;p8"/>
          <p:cNvSpPr txBox="1"/>
          <p:nvPr>
            <p:ph hasCustomPrompt="1" type="title"/>
          </p:nvPr>
        </p:nvSpPr>
        <p:spPr>
          <a:xfrm>
            <a:off x="2939475" y="1849800"/>
            <a:ext cx="32652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8"/>
          <p:cNvSpPr txBox="1"/>
          <p:nvPr>
            <p:ph hasCustomPrompt="1" idx="4" type="title"/>
          </p:nvPr>
        </p:nvSpPr>
        <p:spPr>
          <a:xfrm>
            <a:off x="2939475" y="2844400"/>
            <a:ext cx="32652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8"/>
          <p:cNvSpPr txBox="1"/>
          <p:nvPr>
            <p:ph hasCustomPrompt="1" idx="5" type="title"/>
          </p:nvPr>
        </p:nvSpPr>
        <p:spPr>
          <a:xfrm>
            <a:off x="2939475" y="809100"/>
            <a:ext cx="32652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>
                <a:solidFill>
                  <a:srgbClr val="F3F3F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">
  <p:cSld name="TITLE_1_1_1_2_1_1_1">
    <p:bg>
      <p:bgPr>
        <a:solidFill>
          <a:srgbClr val="F3F3F3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 txBox="1"/>
          <p:nvPr>
            <p:ph type="ctrTitle"/>
          </p:nvPr>
        </p:nvSpPr>
        <p:spPr>
          <a:xfrm>
            <a:off x="736475" y="1241138"/>
            <a:ext cx="2445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" type="subTitle"/>
          </p:nvPr>
        </p:nvSpPr>
        <p:spPr>
          <a:xfrm>
            <a:off x="979475" y="1662363"/>
            <a:ext cx="195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74" name="Google Shape;74;p9"/>
          <p:cNvSpPr txBox="1"/>
          <p:nvPr>
            <p:ph idx="2" type="ctrTitle"/>
          </p:nvPr>
        </p:nvSpPr>
        <p:spPr>
          <a:xfrm>
            <a:off x="3247389" y="1241138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75" name="Google Shape;75;p9"/>
          <p:cNvSpPr txBox="1"/>
          <p:nvPr>
            <p:ph idx="3" type="subTitle"/>
          </p:nvPr>
        </p:nvSpPr>
        <p:spPr>
          <a:xfrm>
            <a:off x="3580989" y="1662363"/>
            <a:ext cx="195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76" name="Google Shape;76;p9"/>
          <p:cNvSpPr txBox="1"/>
          <p:nvPr>
            <p:ph idx="4" type="ctrTitle"/>
          </p:nvPr>
        </p:nvSpPr>
        <p:spPr>
          <a:xfrm>
            <a:off x="5826677" y="1241138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2400"/>
              <a:buNone/>
              <a:defRPr sz="2400"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77" name="Google Shape;77;p9"/>
          <p:cNvSpPr txBox="1"/>
          <p:nvPr>
            <p:ph idx="5" type="subTitle"/>
          </p:nvPr>
        </p:nvSpPr>
        <p:spPr>
          <a:xfrm>
            <a:off x="6160277" y="1662363"/>
            <a:ext cx="195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78" name="Google Shape;78;p9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66269"/>
              </a:solidFill>
            </a:endParaRPr>
          </a:p>
        </p:txBody>
      </p:sp>
      <p:sp>
        <p:nvSpPr>
          <p:cNvPr id="79" name="Google Shape;79;p9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80" name="Google Shape;80;p9"/>
          <p:cNvSpPr txBox="1"/>
          <p:nvPr>
            <p:ph idx="6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>
  <p:cSld name="TITLE_1_1_1_2_1_1_1_1">
    <p:bg>
      <p:bgPr>
        <a:solidFill>
          <a:srgbClr val="F3F3F3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 txBox="1"/>
          <p:nvPr>
            <p:ph idx="1" type="subTitle"/>
          </p:nvPr>
        </p:nvSpPr>
        <p:spPr>
          <a:xfrm>
            <a:off x="1316638" y="2196450"/>
            <a:ext cx="1959600" cy="75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46626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466269"/>
                </a:solidFill>
              </a:defRPr>
            </a:lvl9pPr>
          </a:lstStyle>
          <a:p/>
        </p:txBody>
      </p:sp>
      <p:sp>
        <p:nvSpPr>
          <p:cNvPr id="83" name="Google Shape;83;p10"/>
          <p:cNvSpPr/>
          <p:nvPr/>
        </p:nvSpPr>
        <p:spPr>
          <a:xfrm rot="-5400000">
            <a:off x="6412225" y="2394725"/>
            <a:ext cx="5193600" cy="3483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0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 algn="ctr">
              <a:buNone/>
              <a:defRPr sz="1300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85" name="Google Shape;85;p10"/>
          <p:cNvSpPr txBox="1"/>
          <p:nvPr>
            <p:ph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200"/>
              <a:buNone/>
              <a:defRPr sz="1200">
                <a:solidFill>
                  <a:srgbClr val="46626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800"/>
              <a:buNone/>
              <a:defRPr sz="1800">
                <a:solidFill>
                  <a:srgbClr val="46626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800"/>
              <a:buFont typeface="Oswald Regular"/>
              <a:buNone/>
              <a:defRPr sz="2800">
                <a:solidFill>
                  <a:srgbClr val="3749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800"/>
              <a:buFont typeface="Oswald Regular"/>
              <a:buNone/>
              <a:defRPr sz="2800">
                <a:solidFill>
                  <a:srgbClr val="3749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800"/>
              <a:buFont typeface="Oswald Regular"/>
              <a:buNone/>
              <a:defRPr sz="2800">
                <a:solidFill>
                  <a:srgbClr val="3749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800"/>
              <a:buFont typeface="Oswald Regular"/>
              <a:buNone/>
              <a:defRPr sz="2800">
                <a:solidFill>
                  <a:srgbClr val="3749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800"/>
              <a:buFont typeface="Oswald Regular"/>
              <a:buNone/>
              <a:defRPr sz="2800">
                <a:solidFill>
                  <a:srgbClr val="3749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800"/>
              <a:buFont typeface="Oswald Regular"/>
              <a:buNone/>
              <a:defRPr sz="2800">
                <a:solidFill>
                  <a:srgbClr val="3749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800"/>
              <a:buFont typeface="Oswald Regular"/>
              <a:buNone/>
              <a:defRPr sz="2800">
                <a:solidFill>
                  <a:srgbClr val="3749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800"/>
              <a:buFont typeface="Oswald Regular"/>
              <a:buNone/>
              <a:defRPr sz="2800">
                <a:solidFill>
                  <a:srgbClr val="3749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2800"/>
              <a:buFont typeface="Oswald Regular"/>
              <a:buNone/>
              <a:defRPr sz="2800">
                <a:solidFill>
                  <a:srgbClr val="37495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1200"/>
              <a:buFont typeface="Didact Gothic"/>
              <a:buChar char="●"/>
              <a:defRPr sz="1200">
                <a:solidFill>
                  <a:srgbClr val="37495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74957"/>
              </a:buClr>
              <a:buSzPts val="1200"/>
              <a:buFont typeface="Didact Gothic"/>
              <a:buChar char="○"/>
              <a:defRPr sz="1200">
                <a:solidFill>
                  <a:srgbClr val="37495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74957"/>
              </a:buClr>
              <a:buSzPts val="1200"/>
              <a:buFont typeface="Didact Gothic"/>
              <a:buChar char="■"/>
              <a:defRPr sz="1200">
                <a:solidFill>
                  <a:srgbClr val="37495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74957"/>
              </a:buClr>
              <a:buSzPts val="1200"/>
              <a:buFont typeface="Didact Gothic"/>
              <a:buChar char="●"/>
              <a:defRPr sz="1200">
                <a:solidFill>
                  <a:srgbClr val="37495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74957"/>
              </a:buClr>
              <a:buSzPts val="1200"/>
              <a:buFont typeface="Didact Gothic"/>
              <a:buChar char="○"/>
              <a:defRPr sz="1200">
                <a:solidFill>
                  <a:srgbClr val="37495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74957"/>
              </a:buClr>
              <a:buSzPts val="1200"/>
              <a:buFont typeface="Didact Gothic"/>
              <a:buChar char="■"/>
              <a:defRPr sz="1200">
                <a:solidFill>
                  <a:srgbClr val="37495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74957"/>
              </a:buClr>
              <a:buSzPts val="1200"/>
              <a:buFont typeface="Didact Gothic"/>
              <a:buChar char="●"/>
              <a:defRPr sz="1200">
                <a:solidFill>
                  <a:srgbClr val="37495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74957"/>
              </a:buClr>
              <a:buSzPts val="1200"/>
              <a:buFont typeface="Didact Gothic"/>
              <a:buChar char="○"/>
              <a:defRPr sz="1200">
                <a:solidFill>
                  <a:srgbClr val="37495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374957"/>
              </a:buClr>
              <a:buSzPts val="1200"/>
              <a:buFont typeface="Didact Gothic"/>
              <a:buChar char="■"/>
              <a:defRPr sz="1200">
                <a:solidFill>
                  <a:srgbClr val="37495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noFill/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hyperlink" Target="https://pixabay.com/users/tommygbeatty-6864859/?utm_source=link-attribution&amp;utm_medium=referral&amp;utm_campaign=image&amp;utm_content=3088675" TargetMode="External"/><Relationship Id="rId5" Type="http://schemas.openxmlformats.org/officeDocument/2006/relationships/hyperlink" Target="https://pixabay.com/?utm_source=link-attribution&amp;utm_medium=referral&amp;utm_campaign=image&amp;utm_content=3088675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jpg"/><Relationship Id="rId4" Type="http://schemas.openxmlformats.org/officeDocument/2006/relationships/image" Target="../media/image2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Relationship Id="rId4" Type="http://schemas.openxmlformats.org/officeDocument/2006/relationships/image" Target="../media/image2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Relationship Id="rId6" Type="http://schemas.openxmlformats.org/officeDocument/2006/relationships/image" Target="../media/image17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Relationship Id="rId5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4.jpg"/><Relationship Id="rId5" Type="http://schemas.openxmlformats.org/officeDocument/2006/relationships/image" Target="../media/image8.jpg"/><Relationship Id="rId6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8.jp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4.jpg"/><Relationship Id="rId5" Type="http://schemas.openxmlformats.org/officeDocument/2006/relationships/image" Target="../media/image8.jpg"/><Relationship Id="rId6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jpg"/><Relationship Id="rId4" Type="http://schemas.openxmlformats.org/officeDocument/2006/relationships/image" Target="../media/image20.jpg"/><Relationship Id="rId5" Type="http://schemas.openxmlformats.org/officeDocument/2006/relationships/image" Target="../media/image1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Gby9O6nNyFpbSW0My7VCRVLmNzN2lChc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jpg"/><Relationship Id="rId4" Type="http://schemas.openxmlformats.org/officeDocument/2006/relationships/image" Target="../media/image2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/>
          <p:nvPr/>
        </p:nvSpPr>
        <p:spPr>
          <a:xfrm rot="-5400000">
            <a:off x="-1307300" y="1274550"/>
            <a:ext cx="5180100" cy="2603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3"/>
          <p:cNvSpPr txBox="1"/>
          <p:nvPr>
            <p:ph type="ctrTitle"/>
          </p:nvPr>
        </p:nvSpPr>
        <p:spPr>
          <a:xfrm>
            <a:off x="1291650" y="1359175"/>
            <a:ext cx="4941000" cy="27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2"/>
                </a:solidFill>
              </a:rPr>
              <a:t>TROUBLE IN PARADISE: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2"/>
                </a:solidFill>
              </a:rPr>
              <a:t>Hawai’i in </a:t>
            </a:r>
            <a:r>
              <a:rPr lang="es">
                <a:solidFill>
                  <a:schemeClr val="accent5"/>
                </a:solidFill>
              </a:rPr>
              <a:t>true</a:t>
            </a:r>
            <a:r>
              <a:rPr lang="es">
                <a:solidFill>
                  <a:schemeClr val="lt2"/>
                </a:solidFill>
              </a:rPr>
              <a:t> and </a:t>
            </a:r>
            <a:r>
              <a:rPr lang="es">
                <a:solidFill>
                  <a:schemeClr val="accent6"/>
                </a:solidFill>
              </a:rPr>
              <a:t>false</a:t>
            </a:r>
            <a:r>
              <a:rPr lang="es">
                <a:solidFill>
                  <a:schemeClr val="lt2"/>
                </a:solidFill>
              </a:rPr>
              <a:t> colors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52" name="Google Shape;152;p23"/>
          <p:cNvSpPr txBox="1"/>
          <p:nvPr>
            <p:ph idx="1" type="subTitle"/>
          </p:nvPr>
        </p:nvSpPr>
        <p:spPr>
          <a:xfrm>
            <a:off x="1291650" y="4087150"/>
            <a:ext cx="6424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/>
              <a:t>To boldly go where some algorithms have gone before...</a:t>
            </a:r>
            <a:endParaRPr sz="1800"/>
          </a:p>
        </p:txBody>
      </p:sp>
      <p:sp>
        <p:nvSpPr>
          <p:cNvPr id="153" name="Google Shape;153;p23"/>
          <p:cNvSpPr txBox="1"/>
          <p:nvPr/>
        </p:nvSpPr>
        <p:spPr>
          <a:xfrm>
            <a:off x="1388825" y="4697025"/>
            <a:ext cx="50961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Image by </a:t>
            </a:r>
            <a:r>
              <a:rPr lang="es" u="sng">
                <a:solidFill>
                  <a:srgbClr val="FF0000"/>
                </a:solidFill>
                <a:latin typeface="Didact Gothic"/>
                <a:ea typeface="Didact Gothic"/>
                <a:cs typeface="Didact Gothic"/>
                <a:sym typeface="Didact Gothic"/>
                <a:hlinkClick r:id="rId4"/>
              </a:rPr>
              <a:t>Tommy Beatty</a:t>
            </a:r>
            <a:r>
              <a:rPr lang="es">
                <a:solidFill>
                  <a:srgbClr val="FF0000"/>
                </a:solidFill>
                <a:latin typeface="Didact Gothic"/>
                <a:ea typeface="Didact Gothic"/>
                <a:cs typeface="Didact Gothic"/>
                <a:sym typeface="Didact Gothic"/>
              </a:rPr>
              <a:t> from </a:t>
            </a:r>
            <a:r>
              <a:rPr lang="es" u="sng">
                <a:solidFill>
                  <a:srgbClr val="FF0000"/>
                </a:solidFill>
                <a:latin typeface="Didact Gothic"/>
                <a:ea typeface="Didact Gothic"/>
                <a:cs typeface="Didact Gothic"/>
                <a:sym typeface="Didact Gothic"/>
                <a:hlinkClick r:id="rId5"/>
              </a:rPr>
              <a:t>Pixabay</a:t>
            </a:r>
            <a:endParaRPr>
              <a:solidFill>
                <a:srgbClr val="FF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2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56" name="Google Shape;256;p32"/>
          <p:cNvSpPr txBox="1"/>
          <p:nvPr>
            <p:ph idx="4" type="ctrTitle"/>
          </p:nvPr>
        </p:nvSpPr>
        <p:spPr>
          <a:xfrm rot="-5400000">
            <a:off x="6090000" y="2290425"/>
            <a:ext cx="498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ENHANCED MAPPING WITH PCA</a:t>
            </a:r>
            <a:endParaRPr/>
          </a:p>
        </p:txBody>
      </p:sp>
      <p:sp>
        <p:nvSpPr>
          <p:cNvPr id="257" name="Google Shape;257;p32"/>
          <p:cNvSpPr/>
          <p:nvPr/>
        </p:nvSpPr>
        <p:spPr>
          <a:xfrm rot="-5400000">
            <a:off x="5207443" y="3538450"/>
            <a:ext cx="449700" cy="267100"/>
          </a:xfrm>
          <a:prstGeom prst="flowChartExtra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32"/>
          <p:cNvPicPr preferRelativeResize="0"/>
          <p:nvPr/>
        </p:nvPicPr>
        <p:blipFill rotWithShape="1">
          <a:blip r:embed="rId3">
            <a:alphaModFix/>
          </a:blip>
          <a:srcRect b="14749" l="0" r="0" t="53227"/>
          <a:stretch/>
        </p:blipFill>
        <p:spPr>
          <a:xfrm>
            <a:off x="111550" y="88425"/>
            <a:ext cx="6815854" cy="251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2"/>
          <p:cNvPicPr preferRelativeResize="0"/>
          <p:nvPr/>
        </p:nvPicPr>
        <p:blipFill rotWithShape="1">
          <a:blip r:embed="rId4">
            <a:alphaModFix/>
          </a:blip>
          <a:srcRect b="14387" l="0" r="0" t="53948"/>
          <a:stretch/>
        </p:blipFill>
        <p:spPr>
          <a:xfrm>
            <a:off x="35358" y="2625125"/>
            <a:ext cx="6893501" cy="2518374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2"/>
          <p:cNvSpPr txBox="1"/>
          <p:nvPr/>
        </p:nvSpPr>
        <p:spPr>
          <a:xfrm>
            <a:off x="4590250" y="4238325"/>
            <a:ext cx="1752000" cy="831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Red = rock / heat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Green = vegetation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Blue = “brightness”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61" name="Google Shape;261;p32"/>
          <p:cNvCxnSpPr/>
          <p:nvPr/>
        </p:nvCxnSpPr>
        <p:spPr>
          <a:xfrm rot="10800000">
            <a:off x="2367050" y="3077450"/>
            <a:ext cx="4643400" cy="420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2" name="Google Shape;262;p32"/>
          <p:cNvCxnSpPr/>
          <p:nvPr/>
        </p:nvCxnSpPr>
        <p:spPr>
          <a:xfrm flipH="1">
            <a:off x="4063075" y="3102675"/>
            <a:ext cx="327600" cy="1176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3" name="Google Shape;263;p32"/>
          <p:cNvSpPr txBox="1"/>
          <p:nvPr/>
        </p:nvSpPr>
        <p:spPr>
          <a:xfrm>
            <a:off x="7052425" y="2688087"/>
            <a:ext cx="13854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Lava lakes: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prominent in PCA 3 rock/heat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64" name="Google Shape;264;p32"/>
          <p:cNvCxnSpPr/>
          <p:nvPr/>
        </p:nvCxnSpPr>
        <p:spPr>
          <a:xfrm rot="10800000">
            <a:off x="4491325" y="3732600"/>
            <a:ext cx="2619900" cy="2769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32"/>
          <p:cNvSpPr txBox="1"/>
          <p:nvPr/>
        </p:nvSpPr>
        <p:spPr>
          <a:xfrm>
            <a:off x="7067962" y="3587150"/>
            <a:ext cx="1326600" cy="8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Steam plume from lava entering ocean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bright in PCA 1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3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71" name="Google Shape;271;p33"/>
          <p:cNvSpPr txBox="1"/>
          <p:nvPr>
            <p:ph idx="4" type="ctrTitle"/>
          </p:nvPr>
        </p:nvSpPr>
        <p:spPr>
          <a:xfrm rot="-5400000">
            <a:off x="6090000" y="2290425"/>
            <a:ext cx="498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ENHANCED MAPPING WITH PCA</a:t>
            </a:r>
            <a:endParaRPr/>
          </a:p>
        </p:txBody>
      </p:sp>
      <p:sp>
        <p:nvSpPr>
          <p:cNvPr id="272" name="Google Shape;272;p33"/>
          <p:cNvSpPr/>
          <p:nvPr/>
        </p:nvSpPr>
        <p:spPr>
          <a:xfrm rot="-5400000">
            <a:off x="5207443" y="3538450"/>
            <a:ext cx="449700" cy="267100"/>
          </a:xfrm>
          <a:prstGeom prst="flowChartExtra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3" name="Google Shape;273;p33"/>
          <p:cNvPicPr preferRelativeResize="0"/>
          <p:nvPr/>
        </p:nvPicPr>
        <p:blipFill rotWithShape="1">
          <a:blip r:embed="rId3">
            <a:alphaModFix/>
          </a:blip>
          <a:srcRect b="64583" l="18320" r="0" t="14477"/>
          <a:stretch/>
        </p:blipFill>
        <p:spPr>
          <a:xfrm>
            <a:off x="0" y="0"/>
            <a:ext cx="8028929" cy="2374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3"/>
          <p:cNvPicPr preferRelativeResize="0"/>
          <p:nvPr/>
        </p:nvPicPr>
        <p:blipFill rotWithShape="1">
          <a:blip r:embed="rId4">
            <a:alphaModFix/>
          </a:blip>
          <a:srcRect b="64584" l="18327" r="0" t="11632"/>
          <a:stretch/>
        </p:blipFill>
        <p:spPr>
          <a:xfrm>
            <a:off x="0" y="2374950"/>
            <a:ext cx="8022113" cy="269527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3"/>
          <p:cNvSpPr txBox="1"/>
          <p:nvPr/>
        </p:nvSpPr>
        <p:spPr>
          <a:xfrm>
            <a:off x="5757400" y="2489925"/>
            <a:ext cx="1689600" cy="2031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Red = rock / heat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Green = vegetation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Blue = “brightness”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Greatly enhanced contrast for Hilo streets, structures, airport runways.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/>
          <p:nvPr>
            <p:ph type="ctrTitle"/>
          </p:nvPr>
        </p:nvSpPr>
        <p:spPr>
          <a:xfrm>
            <a:off x="5185650" y="511250"/>
            <a:ext cx="2660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WHY CLUSTERING?</a:t>
            </a:r>
            <a:endParaRPr/>
          </a:p>
        </p:txBody>
      </p:sp>
      <p:sp>
        <p:nvSpPr>
          <p:cNvPr id="281" name="Google Shape;281;p34"/>
          <p:cNvSpPr txBox="1"/>
          <p:nvPr>
            <p:ph idx="1" type="subTitle"/>
          </p:nvPr>
        </p:nvSpPr>
        <p:spPr>
          <a:xfrm>
            <a:off x="3982673" y="1167525"/>
            <a:ext cx="386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Classification would be preferable, but would require labels.</a:t>
            </a:r>
            <a:endParaRPr sz="1500"/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Geospatial data are usually labeled for classification via application of shapefiles, which was a bridge too far for the scope of this project. Mastering enough geospatial raster data formatting and software to do any analysis already took a week, and that followed a week of sifting through project ideas.</a:t>
            </a:r>
            <a:endParaRPr sz="1500"/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/>
              <a:t>Clustering always holds the added attraction that it allows </a:t>
            </a:r>
            <a:r>
              <a:rPr i="1" lang="es" sz="1500"/>
              <a:t>reality</a:t>
            </a:r>
            <a:r>
              <a:rPr lang="es" sz="1500"/>
              <a:t> to tell </a:t>
            </a:r>
            <a:r>
              <a:rPr i="1" lang="es" sz="1500"/>
              <a:t>us </a:t>
            </a:r>
            <a:r>
              <a:rPr lang="es" sz="1500"/>
              <a:t> what’s going on, rather than the other way around (at least to some extent).</a:t>
            </a:r>
            <a:endParaRPr sz="1500"/>
          </a:p>
        </p:txBody>
      </p:sp>
      <p:sp>
        <p:nvSpPr>
          <p:cNvPr id="282" name="Google Shape;282;p34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83" name="Google Shape;283;p34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CLUSTERING</a:t>
            </a:r>
            <a:endParaRPr/>
          </a:p>
        </p:txBody>
      </p:sp>
      <p:pic>
        <p:nvPicPr>
          <p:cNvPr id="284" name="Google Shape;284;p34"/>
          <p:cNvPicPr preferRelativeResize="0"/>
          <p:nvPr/>
        </p:nvPicPr>
        <p:blipFill rotWithShape="1">
          <a:blip r:embed="rId3">
            <a:alphaModFix/>
          </a:blip>
          <a:srcRect b="0" l="56910" r="16860" t="0"/>
          <a:stretch/>
        </p:blipFill>
        <p:spPr>
          <a:xfrm>
            <a:off x="0" y="-27925"/>
            <a:ext cx="2043374" cy="51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4"/>
          <p:cNvSpPr/>
          <p:nvPr/>
        </p:nvSpPr>
        <p:spPr>
          <a:xfrm>
            <a:off x="6900" y="-25050"/>
            <a:ext cx="2043300" cy="5193600"/>
          </a:xfrm>
          <a:prstGeom prst="rect">
            <a:avLst/>
          </a:prstGeom>
          <a:solidFill>
            <a:srgbClr val="434343">
              <a:alpha val="2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5"/>
          <p:cNvSpPr txBox="1"/>
          <p:nvPr>
            <p:ph type="ctrTitle"/>
          </p:nvPr>
        </p:nvSpPr>
        <p:spPr>
          <a:xfrm>
            <a:off x="3490975" y="78700"/>
            <a:ext cx="4354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CLUSTERING METHODOLOGY</a:t>
            </a:r>
            <a:endParaRPr/>
          </a:p>
        </p:txBody>
      </p:sp>
      <p:sp>
        <p:nvSpPr>
          <p:cNvPr id="291" name="Google Shape;291;p35"/>
          <p:cNvSpPr txBox="1"/>
          <p:nvPr>
            <p:ph idx="1" type="subTitle"/>
          </p:nvPr>
        </p:nvSpPr>
        <p:spPr>
          <a:xfrm>
            <a:off x="3982675" y="527575"/>
            <a:ext cx="3862800" cy="43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Sample down to &lt;~ 50,000 pixels.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Standard scale and </a:t>
            </a:r>
            <a:r>
              <a:rPr lang="es" sz="1500" u="sng"/>
              <a:t>reduce dimensionality with PCA.</a:t>
            </a:r>
            <a:r>
              <a:rPr lang="es" sz="1500"/>
              <a:t> Clustering on full dimensional space was unsuccessful. </a:t>
            </a:r>
            <a:r>
              <a:rPr lang="es" sz="1500"/>
              <a:t>Cluster on </a:t>
            </a:r>
            <a:r>
              <a:rPr lang="es" sz="1500" u="sng"/>
              <a:t>pure spectral data</a:t>
            </a:r>
            <a:r>
              <a:rPr lang="es" sz="1500"/>
              <a:t> to get spectral</a:t>
            </a:r>
            <a:r>
              <a:rPr lang="es" sz="1500" u="sng"/>
              <a:t> </a:t>
            </a:r>
            <a:r>
              <a:rPr i="1" lang="es" sz="1500" u="sng"/>
              <a:t>categories</a:t>
            </a:r>
            <a:r>
              <a:rPr lang="es" sz="1500" u="sng"/>
              <a:t>. </a:t>
            </a:r>
            <a:r>
              <a:rPr lang="es" sz="1500"/>
              <a:t>Cluster on </a:t>
            </a:r>
            <a:r>
              <a:rPr lang="es" sz="1500" u="sng"/>
              <a:t>spatial + spectral data</a:t>
            </a:r>
            <a:r>
              <a:rPr lang="es" sz="1500"/>
              <a:t> to get</a:t>
            </a:r>
            <a:r>
              <a:rPr lang="es" sz="1500" u="sng"/>
              <a:t> </a:t>
            </a:r>
            <a:r>
              <a:rPr lang="es" sz="1500"/>
              <a:t>individual terrain </a:t>
            </a:r>
            <a:r>
              <a:rPr i="1" lang="es" sz="1500" u="sng"/>
              <a:t>objects.</a:t>
            </a:r>
            <a:endParaRPr sz="1500"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 u="sng"/>
              <a:t>DBSCAN</a:t>
            </a:r>
            <a:r>
              <a:rPr lang="es" sz="1500"/>
              <a:t> and </a:t>
            </a:r>
            <a:r>
              <a:rPr lang="es" sz="1500" u="sng"/>
              <a:t>Mean Shift</a:t>
            </a:r>
            <a:r>
              <a:rPr lang="es" sz="1500"/>
              <a:t> algorithms: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Avoid imposing a preset </a:t>
            </a:r>
            <a:r>
              <a:rPr i="1" lang="es" sz="1500"/>
              <a:t>k</a:t>
            </a:r>
            <a:r>
              <a:rPr lang="es" sz="1500"/>
              <a:t> on the dataset.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Both algorithms can be used to cluster (leaving data points as noise) rather than partition.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u="sng"/>
              <a:t>Gridsearch across hyperparameter space:</a:t>
            </a:r>
            <a:endParaRPr sz="1500" u="sng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DBSCAN: core point distance, core number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Mean Shift: window size</a:t>
            </a:r>
            <a:endParaRPr sz="1500"/>
          </a:p>
        </p:txBody>
      </p:sp>
      <p:sp>
        <p:nvSpPr>
          <p:cNvPr id="292" name="Google Shape;292;p35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93" name="Google Shape;293;p35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CLUSTERING</a:t>
            </a:r>
            <a:endParaRPr/>
          </a:p>
        </p:txBody>
      </p:sp>
      <p:pic>
        <p:nvPicPr>
          <p:cNvPr id="294" name="Google Shape;294;p35"/>
          <p:cNvPicPr preferRelativeResize="0"/>
          <p:nvPr/>
        </p:nvPicPr>
        <p:blipFill rotWithShape="1">
          <a:blip r:embed="rId3">
            <a:alphaModFix/>
          </a:blip>
          <a:srcRect b="0" l="56910" r="16860" t="0"/>
          <a:stretch/>
        </p:blipFill>
        <p:spPr>
          <a:xfrm>
            <a:off x="0" y="-27925"/>
            <a:ext cx="2043374" cy="51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5"/>
          <p:cNvSpPr/>
          <p:nvPr/>
        </p:nvSpPr>
        <p:spPr>
          <a:xfrm>
            <a:off x="6900" y="-25050"/>
            <a:ext cx="2043300" cy="5193600"/>
          </a:xfrm>
          <a:prstGeom prst="rect">
            <a:avLst/>
          </a:prstGeom>
          <a:solidFill>
            <a:srgbClr val="434343">
              <a:alpha val="2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6"/>
          <p:cNvSpPr txBox="1"/>
          <p:nvPr>
            <p:ph type="ctrTitle"/>
          </p:nvPr>
        </p:nvSpPr>
        <p:spPr>
          <a:xfrm>
            <a:off x="3490975" y="78700"/>
            <a:ext cx="4354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CLUSTERING METHODOLOGY</a:t>
            </a:r>
            <a:endParaRPr/>
          </a:p>
        </p:txBody>
      </p:sp>
      <p:sp>
        <p:nvSpPr>
          <p:cNvPr id="301" name="Google Shape;301;p36"/>
          <p:cNvSpPr txBox="1"/>
          <p:nvPr>
            <p:ph idx="1" type="subTitle"/>
          </p:nvPr>
        </p:nvSpPr>
        <p:spPr>
          <a:xfrm>
            <a:off x="3982675" y="527575"/>
            <a:ext cx="3862800" cy="43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u="sng"/>
              <a:t>R</a:t>
            </a:r>
            <a:r>
              <a:rPr lang="es" sz="1500" u="sng"/>
              <a:t>educe dimensionality with PCA.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 u="sng"/>
              <a:t>DBSCAN</a:t>
            </a:r>
            <a:r>
              <a:rPr lang="es" sz="1500"/>
              <a:t> and </a:t>
            </a:r>
            <a:r>
              <a:rPr lang="es" sz="1500" u="sng"/>
              <a:t>Mean Shift</a:t>
            </a:r>
            <a:r>
              <a:rPr lang="es" sz="1500"/>
              <a:t> algorithms: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Avoid imposing a preset </a:t>
            </a:r>
            <a:r>
              <a:rPr i="1" lang="es" sz="1500"/>
              <a:t>k</a:t>
            </a:r>
            <a:r>
              <a:rPr lang="es" sz="1500"/>
              <a:t>.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Cluster (leaving data points as noise) rather than partition.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u="sng"/>
              <a:t>Gridsearch across hyperparameter space:</a:t>
            </a:r>
            <a:endParaRPr sz="1500" u="sng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DBSCAN: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/>
              <a:t>core point distance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/>
              <a:t>core number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Mean Shift: 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/>
              <a:t>window size</a:t>
            </a:r>
            <a:endParaRPr sz="1500"/>
          </a:p>
        </p:txBody>
      </p:sp>
      <p:sp>
        <p:nvSpPr>
          <p:cNvPr id="302" name="Google Shape;302;p36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03" name="Google Shape;303;p36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CLUSTERING</a:t>
            </a:r>
            <a:endParaRPr/>
          </a:p>
        </p:txBody>
      </p:sp>
      <p:pic>
        <p:nvPicPr>
          <p:cNvPr id="304" name="Google Shape;304;p36"/>
          <p:cNvPicPr preferRelativeResize="0"/>
          <p:nvPr/>
        </p:nvPicPr>
        <p:blipFill rotWithShape="1">
          <a:blip r:embed="rId3">
            <a:alphaModFix/>
          </a:blip>
          <a:srcRect b="0" l="67036" r="0" t="0"/>
          <a:stretch/>
        </p:blipFill>
        <p:spPr>
          <a:xfrm>
            <a:off x="107525" y="78700"/>
            <a:ext cx="1847651" cy="129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6"/>
          <p:cNvPicPr preferRelativeResize="0"/>
          <p:nvPr/>
        </p:nvPicPr>
        <p:blipFill rotWithShape="1">
          <a:blip r:embed="rId4">
            <a:alphaModFix/>
          </a:blip>
          <a:srcRect b="58771" l="65293" r="24294" t="7011"/>
          <a:stretch/>
        </p:blipFill>
        <p:spPr>
          <a:xfrm>
            <a:off x="183725" y="1473825"/>
            <a:ext cx="757075" cy="359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6"/>
          <p:cNvPicPr preferRelativeResize="0"/>
          <p:nvPr/>
        </p:nvPicPr>
        <p:blipFill rotWithShape="1">
          <a:blip r:embed="rId4">
            <a:alphaModFix/>
          </a:blip>
          <a:srcRect b="58773" l="24017" r="65313" t="6936"/>
          <a:stretch/>
        </p:blipFill>
        <p:spPr>
          <a:xfrm>
            <a:off x="1152500" y="1473825"/>
            <a:ext cx="757081" cy="359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32" y="1599899"/>
            <a:ext cx="9143999" cy="2041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7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13" name="Google Shape;313;p37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CLUSTERING</a:t>
            </a:r>
            <a:endParaRPr/>
          </a:p>
        </p:txBody>
      </p:sp>
      <p:sp>
        <p:nvSpPr>
          <p:cNvPr id="314" name="Google Shape;314;p37"/>
          <p:cNvSpPr txBox="1"/>
          <p:nvPr>
            <p:ph type="ctrTitle"/>
          </p:nvPr>
        </p:nvSpPr>
        <p:spPr>
          <a:xfrm>
            <a:off x="1007650" y="673736"/>
            <a:ext cx="71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CATEGORIES</a:t>
            </a:r>
            <a:endParaRPr/>
          </a:p>
        </p:txBody>
      </p:sp>
      <p:sp>
        <p:nvSpPr>
          <p:cNvPr id="315" name="Google Shape;315;p37"/>
          <p:cNvSpPr txBox="1"/>
          <p:nvPr>
            <p:ph idx="4294967295" type="subTitle"/>
          </p:nvPr>
        </p:nvSpPr>
        <p:spPr>
          <a:xfrm>
            <a:off x="188450" y="3771775"/>
            <a:ext cx="7956300" cy="12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Spectral 7 channel data reduced to 3 PCA dimensions.</a:t>
            </a:r>
            <a:endParaRPr sz="1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400"/>
              <a:t>There is structure to this data, but it’s not easy to tease out.</a:t>
            </a:r>
            <a:endParaRPr sz="1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8"/>
          <p:cNvSpPr txBox="1"/>
          <p:nvPr>
            <p:ph type="ctrTitle"/>
          </p:nvPr>
        </p:nvSpPr>
        <p:spPr>
          <a:xfrm>
            <a:off x="702850" y="180900"/>
            <a:ext cx="71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CATEGORIES</a:t>
            </a:r>
            <a:endParaRPr/>
          </a:p>
        </p:txBody>
      </p:sp>
      <p:sp>
        <p:nvSpPr>
          <p:cNvPr id="321" name="Google Shape;321;p38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22" name="Google Shape;322;p38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CLUSTERING</a:t>
            </a:r>
            <a:endParaRPr/>
          </a:p>
        </p:txBody>
      </p:sp>
      <p:pic>
        <p:nvPicPr>
          <p:cNvPr id="323" name="Google Shape;32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50" y="734875"/>
            <a:ext cx="8303575" cy="281317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8"/>
          <p:cNvSpPr txBox="1"/>
          <p:nvPr/>
        </p:nvSpPr>
        <p:spPr>
          <a:xfrm>
            <a:off x="1560925" y="3961850"/>
            <a:ext cx="40458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Mean Shift: window size 0.676 scaled units, 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40% of estimate_bandwidth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Number of clusters: 186 (??!!)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Number of noise points: 22142 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out of 39367 sampled pixels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325" name="Google Shape;325;p38"/>
          <p:cNvPicPr preferRelativeResize="0"/>
          <p:nvPr/>
        </p:nvPicPr>
        <p:blipFill rotWithShape="1">
          <a:blip r:embed="rId4">
            <a:alphaModFix/>
          </a:blip>
          <a:srcRect b="66902" l="24017" r="65314" t="24915"/>
          <a:stretch/>
        </p:blipFill>
        <p:spPr>
          <a:xfrm>
            <a:off x="389750" y="3976821"/>
            <a:ext cx="1022425" cy="115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38"/>
          <p:cNvPicPr preferRelativeResize="0"/>
          <p:nvPr/>
        </p:nvPicPr>
        <p:blipFill rotWithShape="1">
          <a:blip r:embed="rId5">
            <a:alphaModFix/>
          </a:blip>
          <a:srcRect b="0" l="33204" r="33700" t="0"/>
          <a:stretch/>
        </p:blipFill>
        <p:spPr>
          <a:xfrm>
            <a:off x="5310575" y="3560800"/>
            <a:ext cx="2336300" cy="157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52685"/>
            <a:ext cx="9143999" cy="210564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9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33" name="Google Shape;333;p39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CLUSTERING</a:t>
            </a:r>
            <a:endParaRPr/>
          </a:p>
        </p:txBody>
      </p:sp>
      <p:sp>
        <p:nvSpPr>
          <p:cNvPr id="334" name="Google Shape;334;p39"/>
          <p:cNvSpPr txBox="1"/>
          <p:nvPr/>
        </p:nvSpPr>
        <p:spPr>
          <a:xfrm>
            <a:off x="186450" y="3697825"/>
            <a:ext cx="81429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374957"/>
                </a:solidFill>
                <a:latin typeface="Didact Gothic"/>
                <a:ea typeface="Didact Gothic"/>
                <a:cs typeface="Didact Gothic"/>
                <a:sym typeface="Didact Gothic"/>
              </a:rPr>
              <a:t>If you thought seven spectral dimensions was crazy… here’s the first three PCA components for ten-dimensional lat / long / elevation + spectral data.</a:t>
            </a:r>
            <a:endParaRPr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There appears to be some weird rod-shaped structure in there.</a:t>
            </a:r>
            <a:endParaRPr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This is the sort of data where DBSCAN performs better at clustering: high aspect ratio bodies.</a:t>
            </a:r>
            <a:endParaRPr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35" name="Google Shape;335;p39"/>
          <p:cNvSpPr txBox="1"/>
          <p:nvPr>
            <p:ph type="ctrTitle"/>
          </p:nvPr>
        </p:nvSpPr>
        <p:spPr>
          <a:xfrm>
            <a:off x="1007650" y="714300"/>
            <a:ext cx="71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OBJECTS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0"/>
          <p:cNvSpPr txBox="1"/>
          <p:nvPr>
            <p:ph type="ctrTitle"/>
          </p:nvPr>
        </p:nvSpPr>
        <p:spPr>
          <a:xfrm>
            <a:off x="398050" y="84725"/>
            <a:ext cx="71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OBJECTS</a:t>
            </a:r>
            <a:endParaRPr/>
          </a:p>
        </p:txBody>
      </p:sp>
      <p:sp>
        <p:nvSpPr>
          <p:cNvPr id="341" name="Google Shape;341;p40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42" name="Google Shape;342;p40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CLUSTERING</a:t>
            </a:r>
            <a:endParaRPr/>
          </a:p>
        </p:txBody>
      </p:sp>
      <p:pic>
        <p:nvPicPr>
          <p:cNvPr id="343" name="Google Shape;34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3275" y="556750"/>
            <a:ext cx="6178245" cy="34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0"/>
          <p:cNvSpPr txBox="1"/>
          <p:nvPr/>
        </p:nvSpPr>
        <p:spPr>
          <a:xfrm>
            <a:off x="1419525" y="3994575"/>
            <a:ext cx="37116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DBSCAN: Core distance and core number: 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0.20 scaled units, 25 points for core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Number of clusters: 16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Number of noise points: 8360 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out of 56718 sampled pixels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345" name="Google Shape;345;p40"/>
          <p:cNvPicPr preferRelativeResize="0"/>
          <p:nvPr/>
        </p:nvPicPr>
        <p:blipFill rotWithShape="1">
          <a:blip r:embed="rId4">
            <a:alphaModFix/>
          </a:blip>
          <a:srcRect b="58771" l="65293" r="24294" t="33143"/>
          <a:stretch/>
        </p:blipFill>
        <p:spPr>
          <a:xfrm>
            <a:off x="412325" y="3950700"/>
            <a:ext cx="999574" cy="112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0"/>
          <p:cNvPicPr preferRelativeResize="0"/>
          <p:nvPr/>
        </p:nvPicPr>
        <p:blipFill rotWithShape="1">
          <a:blip r:embed="rId5">
            <a:alphaModFix/>
          </a:blip>
          <a:srcRect b="0" l="67036" r="0" t="0"/>
          <a:stretch/>
        </p:blipFill>
        <p:spPr>
          <a:xfrm>
            <a:off x="5282450" y="3669902"/>
            <a:ext cx="2109352" cy="14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1"/>
          <p:cNvSpPr txBox="1"/>
          <p:nvPr>
            <p:ph type="ctrTitle"/>
          </p:nvPr>
        </p:nvSpPr>
        <p:spPr>
          <a:xfrm>
            <a:off x="6489450" y="57575"/>
            <a:ext cx="2337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APPLICATIONS</a:t>
            </a:r>
            <a:endParaRPr/>
          </a:p>
        </p:txBody>
      </p:sp>
      <p:sp>
        <p:nvSpPr>
          <p:cNvPr id="352" name="Google Shape;352;p41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53" name="Google Shape;353;p41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CLUSTERING</a:t>
            </a:r>
            <a:endParaRPr/>
          </a:p>
        </p:txBody>
      </p:sp>
      <p:pic>
        <p:nvPicPr>
          <p:cNvPr id="354" name="Google Shape;354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50" y="57575"/>
            <a:ext cx="6431099" cy="4969851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41"/>
          <p:cNvSpPr txBox="1"/>
          <p:nvPr/>
        </p:nvSpPr>
        <p:spPr>
          <a:xfrm>
            <a:off x="6599325" y="635375"/>
            <a:ext cx="1737900" cy="41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u="sng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Volcanic hazard mapping:</a:t>
            </a:r>
            <a:endParaRPr sz="1500" u="sng"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Not every ocean island or other basaltic province has been mapped as carefully as Hawai’i.</a:t>
            </a:r>
            <a:endParaRPr sz="1500"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500" u="sng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Transferable methodology example:</a:t>
            </a:r>
            <a:endParaRPr sz="1500" u="sng"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Mapping contaminant distribution via stressed vegetation.</a:t>
            </a:r>
            <a:endParaRPr sz="1500"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ctrTitle"/>
          </p:nvPr>
        </p:nvSpPr>
        <p:spPr>
          <a:xfrm>
            <a:off x="2089339" y="2129589"/>
            <a:ext cx="182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MOTIVATION</a:t>
            </a:r>
            <a:endParaRPr/>
          </a:p>
        </p:txBody>
      </p:sp>
      <p:sp>
        <p:nvSpPr>
          <p:cNvPr id="159" name="Google Shape;159;p24"/>
          <p:cNvSpPr txBox="1"/>
          <p:nvPr>
            <p:ph idx="3" type="ctrTitle"/>
          </p:nvPr>
        </p:nvSpPr>
        <p:spPr>
          <a:xfrm>
            <a:off x="2097458" y="2787438"/>
            <a:ext cx="1828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DATA</a:t>
            </a:r>
            <a:endParaRPr/>
          </a:p>
        </p:txBody>
      </p:sp>
      <p:sp>
        <p:nvSpPr>
          <p:cNvPr id="160" name="Google Shape;160;p24"/>
          <p:cNvSpPr txBox="1"/>
          <p:nvPr>
            <p:ph idx="4" type="title"/>
          </p:nvPr>
        </p:nvSpPr>
        <p:spPr>
          <a:xfrm>
            <a:off x="805744" y="2365905"/>
            <a:ext cx="1123200" cy="90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II</a:t>
            </a:r>
            <a:endParaRPr/>
          </a:p>
        </p:txBody>
      </p:sp>
      <p:sp>
        <p:nvSpPr>
          <p:cNvPr id="161" name="Google Shape;161;p24"/>
          <p:cNvSpPr txBox="1"/>
          <p:nvPr>
            <p:ph idx="2" type="title"/>
          </p:nvPr>
        </p:nvSpPr>
        <p:spPr>
          <a:xfrm>
            <a:off x="805744" y="1595630"/>
            <a:ext cx="1123200" cy="90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</a:t>
            </a:r>
            <a:endParaRPr/>
          </a:p>
        </p:txBody>
      </p:sp>
      <p:sp>
        <p:nvSpPr>
          <p:cNvPr id="162" name="Google Shape;162;p24"/>
          <p:cNvSpPr txBox="1"/>
          <p:nvPr>
            <p:ph idx="5" type="ctrTitle"/>
          </p:nvPr>
        </p:nvSpPr>
        <p:spPr>
          <a:xfrm>
            <a:off x="5082664" y="2129589"/>
            <a:ext cx="182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ENHANCED MAPPING WITH PCA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3" name="Google Shape;163;p24"/>
          <p:cNvSpPr txBox="1"/>
          <p:nvPr>
            <p:ph idx="6" type="title"/>
          </p:nvPr>
        </p:nvSpPr>
        <p:spPr>
          <a:xfrm>
            <a:off x="3799069" y="1595630"/>
            <a:ext cx="1123200" cy="90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</a:t>
            </a:r>
            <a:r>
              <a:rPr lang="es"/>
              <a:t>I</a:t>
            </a:r>
            <a:r>
              <a:rPr lang="es"/>
              <a:t>I</a:t>
            </a:r>
            <a:endParaRPr/>
          </a:p>
        </p:txBody>
      </p:sp>
      <p:sp>
        <p:nvSpPr>
          <p:cNvPr id="164" name="Google Shape;164;p24"/>
          <p:cNvSpPr txBox="1"/>
          <p:nvPr>
            <p:ph idx="7" type="ctrTitle"/>
          </p:nvPr>
        </p:nvSpPr>
        <p:spPr>
          <a:xfrm>
            <a:off x="5090783" y="2787438"/>
            <a:ext cx="1828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CLUSTERING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5" name="Google Shape;165;p24"/>
          <p:cNvSpPr txBox="1"/>
          <p:nvPr>
            <p:ph idx="8" type="title"/>
          </p:nvPr>
        </p:nvSpPr>
        <p:spPr>
          <a:xfrm>
            <a:off x="3799069" y="2365905"/>
            <a:ext cx="1123200" cy="90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</a:t>
            </a:r>
            <a:r>
              <a:rPr lang="es"/>
              <a:t>V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2"/>
          <p:cNvSpPr txBox="1"/>
          <p:nvPr>
            <p:ph type="ctrTitle"/>
          </p:nvPr>
        </p:nvSpPr>
        <p:spPr>
          <a:xfrm>
            <a:off x="4758000" y="1130625"/>
            <a:ext cx="27834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361" name="Google Shape;361;p42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62" name="Google Shape;362;p42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363" name="Google Shape;363;p42"/>
          <p:cNvSpPr txBox="1"/>
          <p:nvPr>
            <p:ph idx="1" type="subTitle"/>
          </p:nvPr>
        </p:nvSpPr>
        <p:spPr>
          <a:xfrm>
            <a:off x="4758000" y="1524225"/>
            <a:ext cx="3147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466269"/>
              </a:buClr>
              <a:buSzPts val="1000"/>
              <a:buFont typeface="Didact Gothic"/>
              <a:buChar char="◂"/>
            </a:pPr>
            <a:r>
              <a:rPr lang="es" sz="1000"/>
              <a:t>Landsat 8 data collected by NASA and served by USGS.</a:t>
            </a:r>
            <a:endParaRPr sz="1000"/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000"/>
              <a:buFont typeface="Nunito Light"/>
              <a:buChar char="◂"/>
            </a:pPr>
            <a:r>
              <a:rPr lang="es" sz="1000"/>
              <a:t>GRASS GIS from U.S. ACE </a:t>
            </a:r>
            <a:r>
              <a:rPr i="1" lang="es" sz="1000"/>
              <a:t>et al.</a:t>
            </a:r>
            <a:endParaRPr i="1" sz="1000"/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000"/>
              <a:buFont typeface="Nunito Light"/>
              <a:buChar char="◂"/>
            </a:pPr>
            <a:r>
              <a:rPr lang="es" sz="1000"/>
              <a:t>Particularly helpful tutorial on Medium by Robert Simmon dealing with the GDAL library and geospatial image data in general.</a:t>
            </a:r>
            <a:endParaRPr sz="1000"/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000"/>
              <a:buFont typeface="Nunito Light"/>
              <a:buChar char="◂"/>
            </a:pPr>
            <a:r>
              <a:rPr lang="es" sz="1000"/>
              <a:t>Many other online sources of help!</a:t>
            </a:r>
            <a:endParaRPr sz="1000"/>
          </a:p>
          <a:p>
            <a:pPr indent="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466269"/>
              </a:buClr>
              <a:buSzPts val="1000"/>
              <a:buFont typeface="Didact Gothic"/>
              <a:buChar char="◂"/>
            </a:pPr>
            <a:r>
              <a:rPr lang="es" sz="1000"/>
              <a:t>Presentation template by </a:t>
            </a:r>
            <a:r>
              <a:rPr lang="es" sz="1000">
                <a:solidFill>
                  <a:srgbClr val="FFFFFF"/>
                </a:solidFill>
                <a:highlight>
                  <a:srgbClr val="466269"/>
                </a:highlight>
                <a:uFill>
                  <a:noFill/>
                </a:uFill>
                <a:hlinkClick r:id="rId3"/>
              </a:rPr>
              <a:t>Slidesgo</a:t>
            </a:r>
            <a:endParaRPr sz="1000">
              <a:solidFill>
                <a:srgbClr val="FFFFFF"/>
              </a:solidFill>
              <a:highlight>
                <a:srgbClr val="466269"/>
              </a:highlight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000"/>
              <a:buFont typeface="Didact Gothic"/>
              <a:buChar char="◂"/>
            </a:pPr>
            <a:r>
              <a:rPr lang="es" sz="1000"/>
              <a:t>Icons by</a:t>
            </a:r>
            <a:r>
              <a:rPr lang="es" sz="1000">
                <a:solidFill>
                  <a:srgbClr val="000000"/>
                </a:solidFill>
              </a:rPr>
              <a:t> </a:t>
            </a:r>
            <a:r>
              <a:rPr lang="es" sz="1000">
                <a:solidFill>
                  <a:srgbClr val="FFFFFF"/>
                </a:solidFill>
                <a:highlight>
                  <a:srgbClr val="466269"/>
                </a:highlight>
                <a:uFill>
                  <a:noFill/>
                </a:uFill>
                <a:hlinkClick r:id="rId4"/>
              </a:rPr>
              <a:t>Flaticon</a:t>
            </a:r>
            <a:endParaRPr sz="1000">
              <a:solidFill>
                <a:srgbClr val="FFFFFF"/>
              </a:solidFill>
              <a:highlight>
                <a:srgbClr val="466269"/>
              </a:highlight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000"/>
              <a:buFont typeface="Didact Gothic"/>
              <a:buChar char="◂"/>
            </a:pPr>
            <a:r>
              <a:rPr lang="es" sz="1000"/>
              <a:t>Infographics by</a:t>
            </a:r>
            <a:r>
              <a:rPr lang="es" sz="1000">
                <a:solidFill>
                  <a:srgbClr val="000000"/>
                </a:solidFill>
              </a:rPr>
              <a:t> </a:t>
            </a:r>
            <a:r>
              <a:rPr lang="es" sz="1000">
                <a:solidFill>
                  <a:srgbClr val="FFFFFF"/>
                </a:solidFill>
                <a:highlight>
                  <a:srgbClr val="466269"/>
                </a:highlight>
                <a:uFill>
                  <a:noFill/>
                </a:uFill>
                <a:hlinkClick r:id="rId5"/>
              </a:rPr>
              <a:t>Freepik</a:t>
            </a:r>
            <a:endParaRPr sz="1000">
              <a:solidFill>
                <a:srgbClr val="FFFFFF"/>
              </a:solidFill>
              <a:highlight>
                <a:srgbClr val="466269"/>
              </a:highlight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000"/>
              <a:buFont typeface="Didact Gothic"/>
              <a:buChar char="◂"/>
            </a:pPr>
            <a:r>
              <a:rPr lang="es" sz="1000"/>
              <a:t>Author introduction slide photo created by Freepik</a:t>
            </a:r>
            <a:endParaRPr sz="1000"/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000"/>
              <a:buFont typeface="Didact Gothic"/>
              <a:buChar char="◂"/>
            </a:pPr>
            <a:r>
              <a:rPr lang="es" sz="1000"/>
              <a:t>Text &amp; Image slide photo created by Freepik.com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364" name="Google Shape;364;p42"/>
          <p:cNvPicPr preferRelativeResize="0"/>
          <p:nvPr/>
        </p:nvPicPr>
        <p:blipFill rotWithShape="1">
          <a:blip r:embed="rId6">
            <a:alphaModFix/>
          </a:blip>
          <a:srcRect b="0" l="50455" r="12351" t="0"/>
          <a:stretch/>
        </p:blipFill>
        <p:spPr>
          <a:xfrm>
            <a:off x="541000" y="435650"/>
            <a:ext cx="2853230" cy="4315199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2"/>
          <p:cNvSpPr/>
          <p:nvPr/>
        </p:nvSpPr>
        <p:spPr>
          <a:xfrm>
            <a:off x="540950" y="435650"/>
            <a:ext cx="2853300" cy="4315200"/>
          </a:xfrm>
          <a:prstGeom prst="rect">
            <a:avLst/>
          </a:prstGeom>
          <a:solidFill>
            <a:srgbClr val="434343">
              <a:alpha val="2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2"/>
          <p:cNvSpPr/>
          <p:nvPr/>
        </p:nvSpPr>
        <p:spPr>
          <a:xfrm>
            <a:off x="2283675" y="0"/>
            <a:ext cx="2178300" cy="5143500"/>
          </a:xfrm>
          <a:prstGeom prst="rect">
            <a:avLst/>
          </a:prstGeom>
          <a:solidFill>
            <a:srgbClr val="4662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3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72" name="Google Shape;372;p43"/>
          <p:cNvSpPr txBox="1"/>
          <p:nvPr>
            <p:ph idx="1" type="subTitle"/>
          </p:nvPr>
        </p:nvSpPr>
        <p:spPr>
          <a:xfrm>
            <a:off x="536600" y="1633250"/>
            <a:ext cx="7577400" cy="32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latin typeface="Oswald"/>
                <a:ea typeface="Oswald"/>
                <a:cs typeface="Oswald"/>
                <a:sym typeface="Oswald"/>
              </a:rPr>
              <a:t>Existing algorithms and software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3600">
                <a:latin typeface="Oswald"/>
                <a:ea typeface="Oswald"/>
                <a:cs typeface="Oswald"/>
                <a:sym typeface="Oswald"/>
              </a:rPr>
              <a:t>Future work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73" name="Google Shape;373;p43"/>
          <p:cNvSpPr txBox="1"/>
          <p:nvPr>
            <p:ph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APPENDIX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4"/>
          <p:cNvSpPr txBox="1"/>
          <p:nvPr>
            <p:ph type="ctrTitle"/>
          </p:nvPr>
        </p:nvSpPr>
        <p:spPr>
          <a:xfrm>
            <a:off x="1007650" y="28500"/>
            <a:ext cx="71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BUT HASN’T THIS ALL BEEN DONE BEFORE?</a:t>
            </a:r>
            <a:endParaRPr/>
          </a:p>
        </p:txBody>
      </p:sp>
      <p:sp>
        <p:nvSpPr>
          <p:cNvPr id="379" name="Google Shape;379;p44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80" name="Google Shape;380;p44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CLUSTERING</a:t>
            </a:r>
            <a:endParaRPr/>
          </a:p>
        </p:txBody>
      </p:sp>
      <p:pic>
        <p:nvPicPr>
          <p:cNvPr id="381" name="Google Shape;38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52650"/>
            <a:ext cx="6049050" cy="443845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44"/>
          <p:cNvSpPr txBox="1"/>
          <p:nvPr/>
        </p:nvSpPr>
        <p:spPr>
          <a:xfrm>
            <a:off x="6354150" y="734875"/>
            <a:ext cx="1936200" cy="31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Well… mostly.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GRASS GIS i.cluster + i.maxlik routines: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their own special sauce clustering algorithm, not quite </a:t>
            </a:r>
            <a:r>
              <a:rPr i="1" lang="es">
                <a:latin typeface="Didact Gothic"/>
                <a:ea typeface="Didact Gothic"/>
                <a:cs typeface="Didact Gothic"/>
                <a:sym typeface="Didact Gothic"/>
              </a:rPr>
              <a:t>k</a:t>
            </a: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-means.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10 classes selected as input parameter, but some form of regularization removed one.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I don’t feel bad about being outdone by a project with this many contributor-hours.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5"/>
          <p:cNvSpPr txBox="1"/>
          <p:nvPr>
            <p:ph type="ctrTitle"/>
          </p:nvPr>
        </p:nvSpPr>
        <p:spPr>
          <a:xfrm>
            <a:off x="1007650" y="28500"/>
            <a:ext cx="71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BUT HASN’T THIS ALL BEEN DONE BEFORE?</a:t>
            </a:r>
            <a:endParaRPr/>
          </a:p>
        </p:txBody>
      </p:sp>
      <p:sp>
        <p:nvSpPr>
          <p:cNvPr id="388" name="Google Shape;388;p45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389" name="Google Shape;389;p45"/>
          <p:cNvSpPr txBox="1"/>
          <p:nvPr>
            <p:ph idx="2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LANDSCAPE CLUSTERING</a:t>
            </a:r>
            <a:endParaRPr/>
          </a:p>
        </p:txBody>
      </p:sp>
      <p:pic>
        <p:nvPicPr>
          <p:cNvPr id="390" name="Google Shape;39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1300"/>
            <a:ext cx="3750589" cy="2653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9610" y="536426"/>
            <a:ext cx="3750589" cy="265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45"/>
          <p:cNvPicPr preferRelativeResize="0"/>
          <p:nvPr/>
        </p:nvPicPr>
        <p:blipFill rotWithShape="1">
          <a:blip r:embed="rId5">
            <a:alphaModFix/>
          </a:blip>
          <a:srcRect b="4223" l="52696" r="0" t="0"/>
          <a:stretch/>
        </p:blipFill>
        <p:spPr>
          <a:xfrm>
            <a:off x="2933050" y="2655175"/>
            <a:ext cx="2109676" cy="2399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45"/>
          <p:cNvSpPr txBox="1"/>
          <p:nvPr/>
        </p:nvSpPr>
        <p:spPr>
          <a:xfrm>
            <a:off x="153425" y="3344150"/>
            <a:ext cx="2732100" cy="16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GRASS GIS i.segment routine used recursively / hierarchically (iterations 5 and 6 shown, thresholds 0.75 and 0.90).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94" name="Google Shape;394;p45"/>
          <p:cNvSpPr txBox="1"/>
          <p:nvPr/>
        </p:nvSpPr>
        <p:spPr>
          <a:xfrm>
            <a:off x="5154400" y="3367925"/>
            <a:ext cx="2553900" cy="1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Overall this is still superior, but there are a few advantages already apparent in using my alternative implementation.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(I don’t split the ocean, for example.)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6"/>
          <p:cNvSpPr txBox="1"/>
          <p:nvPr>
            <p:ph idx="4294967295" type="title"/>
          </p:nvPr>
        </p:nvSpPr>
        <p:spPr>
          <a:xfrm>
            <a:off x="106810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latin typeface="Oswald Regular"/>
                <a:ea typeface="Oswald Regular"/>
                <a:cs typeface="Oswald Regular"/>
                <a:sym typeface="Oswald Regular"/>
              </a:rPr>
              <a:t>Where to go from here?</a:t>
            </a:r>
            <a:endParaRPr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400" name="Google Shape;400;p46"/>
          <p:cNvSpPr txBox="1"/>
          <p:nvPr>
            <p:ph idx="4294967295" type="body"/>
          </p:nvPr>
        </p:nvSpPr>
        <p:spPr>
          <a:xfrm>
            <a:off x="1220500" y="9950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Used advanced computing resources (Dask, Spark) on a remote instance to cluster all data.</a:t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Autoencoder to develop alternative reduced dimension spaces in which to cluster.</a:t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The original plan was to do initial exploration with clustering before moving to neural network classifiers.</a:t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There are several landscape classification training sets on TensorFlow alone to explore.</a:t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Train or find a pretrained model to then specialize to Hawai’i.</a:t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Tileserver to upgrade app so that large images can be served with short lag time.</a:t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Eventually attack the original motivating question: regress lava flow ages.</a:t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Find or create shapefiles for dated lava flows to use as training data.</a:t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Carefully construct &amp; evaluate network to train it to recognize the difference between windward and leeward landscapes.</a:t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 solid model for lava flow age regression could be used to study volcanic hazards.</a:t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Similar methodology could attack questions like imaging stressed vegetation to infer contaminant distributions.</a:t>
            </a:r>
            <a:endParaRPr sz="1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1" name="Google Shape;401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71" name="Google Shape;171;p25"/>
          <p:cNvSpPr txBox="1"/>
          <p:nvPr>
            <p:ph type="ctrTitle"/>
          </p:nvPr>
        </p:nvSpPr>
        <p:spPr>
          <a:xfrm rot="-5400000">
            <a:off x="54298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MOTIVATION</a:t>
            </a:r>
            <a:endParaRPr/>
          </a:p>
        </p:txBody>
      </p:sp>
      <p:sp>
        <p:nvSpPr>
          <p:cNvPr id="172" name="Google Shape;172;p25"/>
          <p:cNvSpPr txBox="1"/>
          <p:nvPr>
            <p:ph idx="4294967295" type="subTitle"/>
          </p:nvPr>
        </p:nvSpPr>
        <p:spPr>
          <a:xfrm>
            <a:off x="5651351" y="585813"/>
            <a:ext cx="2446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466269"/>
                </a:solidFill>
              </a:rPr>
              <a:t>Regression problem: estimate / predict lava flow ages from multispectral data.</a:t>
            </a:r>
            <a:endParaRPr sz="1400">
              <a:solidFill>
                <a:srgbClr val="46626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466269"/>
                </a:solidFill>
              </a:rPr>
              <a:t>Applications to volcanic hazards. Similar techniques could monitor vegetation response to contamination.</a:t>
            </a:r>
            <a:endParaRPr sz="1400">
              <a:solidFill>
                <a:srgbClr val="46626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466269"/>
                </a:solidFill>
              </a:rPr>
              <a:t>Start by looking at principal component analysis to reduce dimensionality of spectral data.</a:t>
            </a:r>
            <a:endParaRPr sz="1400">
              <a:solidFill>
                <a:srgbClr val="46626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>
                <a:solidFill>
                  <a:srgbClr val="466269"/>
                </a:solidFill>
              </a:rPr>
              <a:t>Study clustering in spectral data to identify landscape </a:t>
            </a:r>
            <a:r>
              <a:rPr lang="es" sz="1400" u="sng">
                <a:solidFill>
                  <a:srgbClr val="466269"/>
                </a:solidFill>
              </a:rPr>
              <a:t>type</a:t>
            </a:r>
            <a:r>
              <a:rPr lang="es" sz="1400">
                <a:solidFill>
                  <a:srgbClr val="466269"/>
                </a:solidFill>
              </a:rPr>
              <a:t> (forest, fresh lava…) and clustering in spatial + spectral data to identify individual </a:t>
            </a:r>
            <a:r>
              <a:rPr lang="es" sz="1400" u="sng">
                <a:solidFill>
                  <a:srgbClr val="466269"/>
                </a:solidFill>
              </a:rPr>
              <a:t>objects / features</a:t>
            </a:r>
            <a:r>
              <a:rPr lang="es" sz="1400">
                <a:solidFill>
                  <a:srgbClr val="466269"/>
                </a:solidFill>
              </a:rPr>
              <a:t> (lava flows).</a:t>
            </a:r>
            <a:endParaRPr sz="1400">
              <a:solidFill>
                <a:srgbClr val="466269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466269"/>
              </a:solidFill>
            </a:endParaRPr>
          </a:p>
        </p:txBody>
      </p:sp>
      <p:sp>
        <p:nvSpPr>
          <p:cNvPr id="173" name="Google Shape;173;p25"/>
          <p:cNvSpPr txBox="1"/>
          <p:nvPr>
            <p:ph idx="2" type="ctrTitle"/>
          </p:nvPr>
        </p:nvSpPr>
        <p:spPr>
          <a:xfrm>
            <a:off x="5670925" y="-618675"/>
            <a:ext cx="2621100" cy="13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MOTIVATION</a:t>
            </a:r>
            <a:endParaRPr/>
          </a:p>
        </p:txBody>
      </p:sp>
      <p:pic>
        <p:nvPicPr>
          <p:cNvPr id="174" name="Google Shape;174;p25"/>
          <p:cNvPicPr preferRelativeResize="0"/>
          <p:nvPr/>
        </p:nvPicPr>
        <p:blipFill rotWithShape="1">
          <a:blip r:embed="rId3">
            <a:alphaModFix/>
          </a:blip>
          <a:srcRect b="0" l="0" r="0" t="53746"/>
          <a:stretch/>
        </p:blipFill>
        <p:spPr>
          <a:xfrm>
            <a:off x="1350" y="4288"/>
            <a:ext cx="5468951" cy="195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2497713"/>
            <a:ext cx="887898" cy="757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5"/>
          <p:cNvPicPr preferRelativeResize="0"/>
          <p:nvPr/>
        </p:nvPicPr>
        <p:blipFill rotWithShape="1">
          <a:blip r:embed="rId5">
            <a:alphaModFix/>
          </a:blip>
          <a:srcRect b="39003" l="6736" r="33379" t="44012"/>
          <a:stretch/>
        </p:blipFill>
        <p:spPr>
          <a:xfrm>
            <a:off x="920325" y="2540688"/>
            <a:ext cx="4736600" cy="67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5"/>
          <p:cNvSpPr txBox="1"/>
          <p:nvPr>
            <p:ph idx="4294967295" type="ctrTitle"/>
          </p:nvPr>
        </p:nvSpPr>
        <p:spPr>
          <a:xfrm>
            <a:off x="771516" y="2164150"/>
            <a:ext cx="303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Operational Land Imager (OLI)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78" name="Google Shape;178;p25"/>
          <p:cNvSpPr txBox="1"/>
          <p:nvPr>
            <p:ph idx="2" type="ctrTitle"/>
          </p:nvPr>
        </p:nvSpPr>
        <p:spPr>
          <a:xfrm>
            <a:off x="1555541" y="1771330"/>
            <a:ext cx="1256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Landsat 8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79" name="Google Shape;179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3583" y="3341701"/>
            <a:ext cx="5473875" cy="180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85" name="Google Shape;185;p26"/>
          <p:cNvSpPr txBox="1"/>
          <p:nvPr>
            <p:ph type="ctrTitle"/>
          </p:nvPr>
        </p:nvSpPr>
        <p:spPr>
          <a:xfrm rot="-5400000">
            <a:off x="54298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MOTIVATION</a:t>
            </a:r>
            <a:endParaRPr/>
          </a:p>
        </p:txBody>
      </p:sp>
      <p:sp>
        <p:nvSpPr>
          <p:cNvPr id="186" name="Google Shape;186;p26"/>
          <p:cNvSpPr txBox="1"/>
          <p:nvPr>
            <p:ph idx="4294967295" type="subTitle"/>
          </p:nvPr>
        </p:nvSpPr>
        <p:spPr>
          <a:xfrm>
            <a:off x="5651350" y="585908"/>
            <a:ext cx="2446800" cy="44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466269"/>
                </a:solidFill>
              </a:rPr>
              <a:t>Use multispectral data (visible and infrared) to distinguish lava flow ages.</a:t>
            </a:r>
            <a:endParaRPr sz="1500">
              <a:solidFill>
                <a:srgbClr val="46626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466269"/>
                </a:solidFill>
              </a:rPr>
              <a:t>Infrared spectra are filthy rich with data about vegetation, soil, and rock.</a:t>
            </a:r>
            <a:endParaRPr sz="1500">
              <a:solidFill>
                <a:srgbClr val="46626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466269"/>
                </a:solidFill>
              </a:rPr>
              <a:t>Principal Component Analysis (PCA) to reduce </a:t>
            </a:r>
            <a:r>
              <a:rPr lang="es" sz="1500">
                <a:solidFill>
                  <a:srgbClr val="466269"/>
                </a:solidFill>
              </a:rPr>
              <a:t>spectral </a:t>
            </a:r>
            <a:r>
              <a:rPr lang="es" sz="1500">
                <a:solidFill>
                  <a:srgbClr val="466269"/>
                </a:solidFill>
              </a:rPr>
              <a:t>dimensionality.</a:t>
            </a:r>
            <a:endParaRPr sz="1500">
              <a:solidFill>
                <a:srgbClr val="46626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466269"/>
                </a:solidFill>
              </a:rPr>
              <a:t>Clustering to identify</a:t>
            </a:r>
            <a:endParaRPr sz="1500">
              <a:solidFill>
                <a:srgbClr val="466269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66269"/>
              </a:buClr>
              <a:buSzPts val="1500"/>
              <a:buChar char="●"/>
            </a:pPr>
            <a:r>
              <a:rPr lang="es" sz="1500">
                <a:solidFill>
                  <a:srgbClr val="466269"/>
                </a:solidFill>
              </a:rPr>
              <a:t>landscape spectral </a:t>
            </a:r>
            <a:r>
              <a:rPr lang="es" sz="1500" u="sng">
                <a:solidFill>
                  <a:srgbClr val="466269"/>
                </a:solidFill>
              </a:rPr>
              <a:t>class</a:t>
            </a:r>
            <a:r>
              <a:rPr lang="es" sz="1500">
                <a:solidFill>
                  <a:srgbClr val="466269"/>
                </a:solidFill>
              </a:rPr>
              <a:t> (forest, fresh lava…).</a:t>
            </a:r>
            <a:endParaRPr sz="1500">
              <a:solidFill>
                <a:srgbClr val="466269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6269"/>
              </a:buClr>
              <a:buSzPts val="1500"/>
              <a:buChar char="●"/>
            </a:pPr>
            <a:r>
              <a:rPr lang="es" sz="1500">
                <a:solidFill>
                  <a:srgbClr val="466269"/>
                </a:solidFill>
              </a:rPr>
              <a:t>spatial + spectral </a:t>
            </a:r>
            <a:r>
              <a:rPr lang="es" sz="1500" u="sng">
                <a:solidFill>
                  <a:srgbClr val="466269"/>
                </a:solidFill>
              </a:rPr>
              <a:t>objects / features</a:t>
            </a:r>
            <a:r>
              <a:rPr lang="es" sz="1500">
                <a:solidFill>
                  <a:srgbClr val="466269"/>
                </a:solidFill>
              </a:rPr>
              <a:t> (single lava flow).</a:t>
            </a:r>
            <a:endParaRPr sz="1500">
              <a:solidFill>
                <a:srgbClr val="466269"/>
              </a:solidFill>
            </a:endParaRPr>
          </a:p>
        </p:txBody>
      </p:sp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481053"/>
            <a:ext cx="887898" cy="757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6"/>
          <p:cNvPicPr preferRelativeResize="0"/>
          <p:nvPr/>
        </p:nvPicPr>
        <p:blipFill rotWithShape="1">
          <a:blip r:embed="rId4">
            <a:alphaModFix/>
          </a:blip>
          <a:srcRect b="39003" l="6736" r="33379" t="44012"/>
          <a:stretch/>
        </p:blipFill>
        <p:spPr>
          <a:xfrm>
            <a:off x="920325" y="524028"/>
            <a:ext cx="4736600" cy="67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6"/>
          <p:cNvSpPr txBox="1"/>
          <p:nvPr>
            <p:ph idx="4294967295" type="ctrTitle"/>
          </p:nvPr>
        </p:nvSpPr>
        <p:spPr>
          <a:xfrm>
            <a:off x="771516" y="147491"/>
            <a:ext cx="303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Operational Land Imager (OLI)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90" name="Google Shape;190;p26"/>
          <p:cNvSpPr txBox="1"/>
          <p:nvPr>
            <p:ph idx="2" type="ctrTitle"/>
          </p:nvPr>
        </p:nvSpPr>
        <p:spPr>
          <a:xfrm>
            <a:off x="1555541" y="-245329"/>
            <a:ext cx="1256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Landsat 8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91" name="Google Shape;191;p26"/>
          <p:cNvSpPr txBox="1"/>
          <p:nvPr>
            <p:ph idx="2" type="ctrTitle"/>
          </p:nvPr>
        </p:nvSpPr>
        <p:spPr>
          <a:xfrm>
            <a:off x="5670925" y="-618675"/>
            <a:ext cx="2621100" cy="13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MOTIVATION</a:t>
            </a:r>
            <a:endParaRPr/>
          </a:p>
        </p:txBody>
      </p:sp>
      <p:pic>
        <p:nvPicPr>
          <p:cNvPr id="192" name="Google Shape;192;p26"/>
          <p:cNvPicPr preferRelativeResize="0"/>
          <p:nvPr/>
        </p:nvPicPr>
        <p:blipFill rotWithShape="1">
          <a:blip r:embed="rId5">
            <a:alphaModFix/>
          </a:blip>
          <a:srcRect b="0" l="0" r="0" t="50903"/>
          <a:stretch/>
        </p:blipFill>
        <p:spPr>
          <a:xfrm>
            <a:off x="81481" y="3264725"/>
            <a:ext cx="5003750" cy="180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6"/>
          <p:cNvPicPr preferRelativeResize="0"/>
          <p:nvPr/>
        </p:nvPicPr>
        <p:blipFill rotWithShape="1">
          <a:blip r:embed="rId6">
            <a:alphaModFix/>
          </a:blip>
          <a:srcRect b="-9" l="37114" r="0" t="53076"/>
          <a:stretch/>
        </p:blipFill>
        <p:spPr>
          <a:xfrm>
            <a:off x="834375" y="1294525"/>
            <a:ext cx="2446800" cy="189587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6"/>
          <p:cNvSpPr txBox="1"/>
          <p:nvPr/>
        </p:nvSpPr>
        <p:spPr>
          <a:xfrm>
            <a:off x="3613100" y="2252850"/>
            <a:ext cx="1608000" cy="10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Example of GRASS GIS spectral classification on Landsat 8 data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00" name="Google Shape;200;p27"/>
          <p:cNvSpPr txBox="1"/>
          <p:nvPr>
            <p:ph type="ctrTitle"/>
          </p:nvPr>
        </p:nvSpPr>
        <p:spPr>
          <a:xfrm rot="-5400000">
            <a:off x="54298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DATA</a:t>
            </a:r>
            <a:endParaRPr/>
          </a:p>
        </p:txBody>
      </p:sp>
      <p:sp>
        <p:nvSpPr>
          <p:cNvPr id="201" name="Google Shape;201;p27"/>
          <p:cNvSpPr txBox="1"/>
          <p:nvPr>
            <p:ph idx="2" type="ctrTitle"/>
          </p:nvPr>
        </p:nvSpPr>
        <p:spPr>
          <a:xfrm>
            <a:off x="5670925" y="-618675"/>
            <a:ext cx="2621100" cy="13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MOTIVATION</a:t>
            </a:r>
            <a:endParaRPr/>
          </a:p>
        </p:txBody>
      </p:sp>
      <p:pic>
        <p:nvPicPr>
          <p:cNvPr id="202" name="Google Shape;202;p27"/>
          <p:cNvPicPr preferRelativeResize="0"/>
          <p:nvPr/>
        </p:nvPicPr>
        <p:blipFill rotWithShape="1">
          <a:blip r:embed="rId3">
            <a:alphaModFix/>
          </a:blip>
          <a:srcRect b="0" l="0" r="0" t="53746"/>
          <a:stretch/>
        </p:blipFill>
        <p:spPr>
          <a:xfrm>
            <a:off x="1350" y="4288"/>
            <a:ext cx="5468951" cy="195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2497713"/>
            <a:ext cx="887898" cy="757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7"/>
          <p:cNvPicPr preferRelativeResize="0"/>
          <p:nvPr/>
        </p:nvPicPr>
        <p:blipFill rotWithShape="1">
          <a:blip r:embed="rId5">
            <a:alphaModFix/>
          </a:blip>
          <a:srcRect b="39003" l="6736" r="33379" t="44012"/>
          <a:stretch/>
        </p:blipFill>
        <p:spPr>
          <a:xfrm>
            <a:off x="920325" y="2540688"/>
            <a:ext cx="4736600" cy="6717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7"/>
          <p:cNvSpPr txBox="1"/>
          <p:nvPr>
            <p:ph idx="4294967295" type="ctrTitle"/>
          </p:nvPr>
        </p:nvSpPr>
        <p:spPr>
          <a:xfrm>
            <a:off x="771516" y="2164150"/>
            <a:ext cx="303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Operational Land Imager (OLI)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206" name="Google Shape;206;p27"/>
          <p:cNvSpPr txBox="1"/>
          <p:nvPr>
            <p:ph idx="2" type="ctrTitle"/>
          </p:nvPr>
        </p:nvSpPr>
        <p:spPr>
          <a:xfrm>
            <a:off x="1555541" y="1771330"/>
            <a:ext cx="1256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Landsat 8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207" name="Google Shape;207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3583" y="3341701"/>
            <a:ext cx="5473875" cy="1801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7"/>
          <p:cNvSpPr txBox="1"/>
          <p:nvPr/>
        </p:nvSpPr>
        <p:spPr>
          <a:xfrm>
            <a:off x="5606700" y="743200"/>
            <a:ext cx="3000000" cy="4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Landsat 8 OLI: 30 m per pixel, bands 1-7 used in this analysis.</a:t>
            </a:r>
            <a:endParaRPr sz="1300"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Infrared band 5 is sensitive to vegetation.</a:t>
            </a:r>
            <a:endParaRPr sz="1300"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IR band 6 / 7 used to study geologic materials.</a:t>
            </a:r>
            <a:endParaRPr sz="1300"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Clouds are the bane of the remote sensing analyst.</a:t>
            </a:r>
            <a:endParaRPr sz="1300"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Kilauea is on the windward side of Hawai’i Island.</a:t>
            </a:r>
            <a:endParaRPr sz="1300"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300">
                <a:solidFill>
                  <a:srgbClr val="466269"/>
                </a:solidFill>
                <a:latin typeface="Didact Gothic"/>
                <a:ea typeface="Didact Gothic"/>
                <a:cs typeface="Didact Gothic"/>
                <a:sym typeface="Didact Gothic"/>
              </a:rPr>
              <a:t>All the analyses in this presentation were done on a single Landsat 8 scene collected in February 2017, a rare relatively cloudless day in Hilo / Kilauea.</a:t>
            </a:r>
            <a:endParaRPr sz="1300">
              <a:solidFill>
                <a:srgbClr val="46626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>
            <p:ph idx="3" type="subTitle"/>
          </p:nvPr>
        </p:nvSpPr>
        <p:spPr>
          <a:xfrm>
            <a:off x="4859656" y="595918"/>
            <a:ext cx="31230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What would we see if we were to conduct a dimensionality reduction via PCA from 7 bands to 3 components and image that?</a:t>
            </a:r>
            <a:endParaRPr sz="1400"/>
          </a:p>
        </p:txBody>
      </p:sp>
      <p:sp>
        <p:nvSpPr>
          <p:cNvPr id="214" name="Google Shape;214;p28"/>
          <p:cNvSpPr txBox="1"/>
          <p:nvPr>
            <p:ph idx="2" type="ctrTitle"/>
          </p:nvPr>
        </p:nvSpPr>
        <p:spPr>
          <a:xfrm>
            <a:off x="5565839" y="77487"/>
            <a:ext cx="2626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QUESTION</a:t>
            </a:r>
            <a:endParaRPr/>
          </a:p>
        </p:txBody>
      </p:sp>
      <p:sp>
        <p:nvSpPr>
          <p:cNvPr id="215" name="Google Shape;215;p28"/>
          <p:cNvSpPr txBox="1"/>
          <p:nvPr>
            <p:ph type="ctrTitle"/>
          </p:nvPr>
        </p:nvSpPr>
        <p:spPr>
          <a:xfrm>
            <a:off x="152400" y="105013"/>
            <a:ext cx="2805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</a:t>
            </a:r>
            <a:endParaRPr/>
          </a:p>
        </p:txBody>
      </p:sp>
      <p:sp>
        <p:nvSpPr>
          <p:cNvPr id="216" name="Google Shape;216;p28"/>
          <p:cNvSpPr txBox="1"/>
          <p:nvPr>
            <p:ph idx="1" type="subTitle"/>
          </p:nvPr>
        </p:nvSpPr>
        <p:spPr>
          <a:xfrm>
            <a:off x="396550" y="602425"/>
            <a:ext cx="3285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Seven spectral bands cannot, of course, be imaged simultaneously.</a:t>
            </a:r>
            <a:endParaRPr sz="1400"/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400"/>
              <a:t>Typically this is addressed by creating false color maps where non-visible bands are exchanged with visible colors.</a:t>
            </a:r>
            <a:endParaRPr sz="1400"/>
          </a:p>
        </p:txBody>
      </p:sp>
      <p:sp>
        <p:nvSpPr>
          <p:cNvPr id="217" name="Google Shape;217;p28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18" name="Google Shape;218;p28"/>
          <p:cNvSpPr txBox="1"/>
          <p:nvPr>
            <p:ph idx="4"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ENHANCED MAPPING WITH PCA</a:t>
            </a:r>
            <a:endParaRPr/>
          </a:p>
        </p:txBody>
      </p:sp>
      <p:sp>
        <p:nvSpPr>
          <p:cNvPr id="219" name="Google Shape;219;p28"/>
          <p:cNvSpPr/>
          <p:nvPr/>
        </p:nvSpPr>
        <p:spPr>
          <a:xfrm rot="-5400000">
            <a:off x="5207443" y="3538450"/>
            <a:ext cx="449700" cy="267100"/>
          </a:xfrm>
          <a:prstGeom prst="flowChartExtra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82475"/>
            <a:ext cx="2520904" cy="2908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6200" y="2082475"/>
            <a:ext cx="2520899" cy="2908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4383" y="2082484"/>
            <a:ext cx="2520899" cy="2908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28" name="Google Shape;228;p29"/>
          <p:cNvSpPr txBox="1"/>
          <p:nvPr>
            <p:ph type="ctrTitle"/>
          </p:nvPr>
        </p:nvSpPr>
        <p:spPr>
          <a:xfrm rot="-5400000">
            <a:off x="5277450" y="2279925"/>
            <a:ext cx="6302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ENHANCED MAPPING WITH PCA</a:t>
            </a:r>
            <a:endParaRPr/>
          </a:p>
        </p:txBody>
      </p:sp>
      <p:pic>
        <p:nvPicPr>
          <p:cNvPr id="229" name="Google Shape;229;p29" title="hi_app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6225" y="88125"/>
            <a:ext cx="6637925" cy="497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35" name="Google Shape;235;p30"/>
          <p:cNvSpPr txBox="1"/>
          <p:nvPr>
            <p:ph idx="2" type="ctrTitle"/>
          </p:nvPr>
        </p:nvSpPr>
        <p:spPr>
          <a:xfrm rot="-5400000">
            <a:off x="5915250" y="2288900"/>
            <a:ext cx="502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ENHANCED MAPPING WITH PCA</a:t>
            </a:r>
            <a:endParaRPr/>
          </a:p>
        </p:txBody>
      </p:sp>
      <p:sp>
        <p:nvSpPr>
          <p:cNvPr id="236" name="Google Shape;236;p30"/>
          <p:cNvSpPr txBox="1"/>
          <p:nvPr>
            <p:ph idx="1" type="subTitle"/>
          </p:nvPr>
        </p:nvSpPr>
        <p:spPr>
          <a:xfrm>
            <a:off x="189075" y="3087175"/>
            <a:ext cx="8105100" cy="197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/>
              <a:t>PCA conducted on </a:t>
            </a:r>
            <a:r>
              <a:rPr i="1" lang="es" u="sng"/>
              <a:t>land only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Component 1  -  EVR 74%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“Brightness” biased against vegetation.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Component 2  -  EVR 18%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Strong association with vegetation band 5; suspect soil (hydrated mineral signature) is in band 6.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Component 3  -  EVR 6%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“Rockness”? “Heat”? Mid IR band 7 should be associated with non-hydrogen parts of mineral structure.</a:t>
            </a:r>
            <a:endParaRPr/>
          </a:p>
        </p:txBody>
      </p:sp>
      <p:pic>
        <p:nvPicPr>
          <p:cNvPr id="237" name="Google Shape;2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300" y="124888"/>
            <a:ext cx="7286625" cy="28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idx="12" type="sldNum"/>
          </p:nvPr>
        </p:nvSpPr>
        <p:spPr>
          <a:xfrm>
            <a:off x="8743097" y="2374949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243" name="Google Shape;243;p31"/>
          <p:cNvSpPr txBox="1"/>
          <p:nvPr>
            <p:ph idx="4" type="ctrTitle"/>
          </p:nvPr>
        </p:nvSpPr>
        <p:spPr>
          <a:xfrm rot="-5400000">
            <a:off x="6090000" y="2290425"/>
            <a:ext cx="498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ENHANCED MAPPING WITH PCA</a:t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 rot="-5400000">
            <a:off x="5207443" y="3538450"/>
            <a:ext cx="449700" cy="267100"/>
          </a:xfrm>
          <a:prstGeom prst="flowChartExtra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p31"/>
          <p:cNvPicPr preferRelativeResize="0"/>
          <p:nvPr/>
        </p:nvPicPr>
        <p:blipFill rotWithShape="1">
          <a:blip r:embed="rId3">
            <a:alphaModFix/>
          </a:blip>
          <a:srcRect b="37865" l="3863" r="53254" t="0"/>
          <a:stretch/>
        </p:blipFill>
        <p:spPr>
          <a:xfrm>
            <a:off x="0" y="0"/>
            <a:ext cx="307649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1"/>
          <p:cNvPicPr preferRelativeResize="0"/>
          <p:nvPr/>
        </p:nvPicPr>
        <p:blipFill rotWithShape="1">
          <a:blip r:embed="rId4">
            <a:alphaModFix/>
          </a:blip>
          <a:srcRect b="37865" l="4279" r="52840" t="0"/>
          <a:stretch/>
        </p:blipFill>
        <p:spPr>
          <a:xfrm>
            <a:off x="3076500" y="0"/>
            <a:ext cx="3076501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1"/>
          <p:cNvSpPr txBox="1"/>
          <p:nvPr/>
        </p:nvSpPr>
        <p:spPr>
          <a:xfrm>
            <a:off x="6270325" y="88425"/>
            <a:ext cx="1663800" cy="831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Red = rock / heat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Green = vegetation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Blue = “brightness”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48" name="Google Shape;248;p31"/>
          <p:cNvCxnSpPr/>
          <p:nvPr/>
        </p:nvCxnSpPr>
        <p:spPr>
          <a:xfrm flipH="1">
            <a:off x="4088425" y="2590475"/>
            <a:ext cx="2241900" cy="924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9" name="Google Shape;249;p31"/>
          <p:cNvSpPr txBox="1"/>
          <p:nvPr/>
        </p:nvSpPr>
        <p:spPr>
          <a:xfrm>
            <a:off x="6347125" y="2397350"/>
            <a:ext cx="20907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Enhanced contrast here for newer lava flows. (In other places, the opposite is true.)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Didact Gothic"/>
                <a:ea typeface="Didact Gothic"/>
                <a:cs typeface="Didact Gothic"/>
                <a:sym typeface="Didact Gothic"/>
              </a:rPr>
              <a:t>Note red (rock, not bright) color of high, dry Mauna Loa lava flows compared to lower lying Kilauea caldera and flows (purple, rock + bright).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50" name="Google Shape;250;p31"/>
          <p:cNvCxnSpPr/>
          <p:nvPr/>
        </p:nvCxnSpPr>
        <p:spPr>
          <a:xfrm flipH="1">
            <a:off x="5356225" y="4043100"/>
            <a:ext cx="965700" cy="678900"/>
          </a:xfrm>
          <a:prstGeom prst="straightConnector1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graphy Lesso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